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9" r:id="rId2"/>
    <p:sldId id="260" r:id="rId3"/>
    <p:sldId id="261" r:id="rId4"/>
    <p:sldId id="262" r:id="rId5"/>
    <p:sldId id="257" r:id="rId6"/>
    <p:sldId id="263" r:id="rId7"/>
    <p:sldId id="264" r:id="rId8"/>
    <p:sldId id="265" r:id="rId9"/>
  </p:sldIdLst>
  <p:sldSz cx="5327650" cy="3779838"/>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6F7"/>
    <a:srgbClr val="43E1E5"/>
    <a:srgbClr val="F236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72" autoAdjust="0"/>
    <p:restoredTop sz="94660"/>
  </p:normalViewPr>
  <p:slideViewPr>
    <p:cSldViewPr snapToGrid="0">
      <p:cViewPr varScale="1">
        <p:scale>
          <a:sx n="202" d="100"/>
          <a:sy n="202" d="100"/>
        </p:scale>
        <p:origin x="147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08F4D2B-79ED-4D0B-8683-308B31B36282}" type="datetimeFigureOut">
              <a:rPr lang="da-DK" smtClean="0"/>
              <a:t>13-05-2024</a:t>
            </a:fld>
            <a:endParaRPr lang="da-DK"/>
          </a:p>
        </p:txBody>
      </p:sp>
      <p:sp>
        <p:nvSpPr>
          <p:cNvPr id="4" name="Pladsholder til slidebillede 3"/>
          <p:cNvSpPr>
            <a:spLocks noGrp="1" noRot="1" noChangeAspect="1"/>
          </p:cNvSpPr>
          <p:nvPr>
            <p:ph type="sldImg" idx="2"/>
          </p:nvPr>
        </p:nvSpPr>
        <p:spPr>
          <a:xfrm>
            <a:off x="1038225" y="1241425"/>
            <a:ext cx="47212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4EFFEAD-9301-44F5-8DA2-8960C3E2587C}" type="slidenum">
              <a:rPr lang="da-DK" smtClean="0"/>
              <a:t>‹nr.›</a:t>
            </a:fld>
            <a:endParaRPr lang="da-DK"/>
          </a:p>
        </p:txBody>
      </p:sp>
    </p:spTree>
    <p:extLst>
      <p:ext uri="{BB962C8B-B14F-4D97-AF65-F5344CB8AC3E}">
        <p14:creationId xmlns:p14="http://schemas.microsoft.com/office/powerpoint/2010/main" val="406579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618599"/>
            <a:ext cx="4528503" cy="1315944"/>
          </a:xfrm>
        </p:spPr>
        <p:txBody>
          <a:bodyPr anchor="b"/>
          <a:lstStyle>
            <a:lvl1pPr algn="ctr">
              <a:defRPr sz="3307"/>
            </a:lvl1pPr>
          </a:lstStyle>
          <a:p>
            <a:r>
              <a:rPr lang="da-DK"/>
              <a:t>Klik for at redigere i master</a:t>
            </a:r>
            <a:endParaRPr lang="en-US" dirty="0"/>
          </a:p>
        </p:txBody>
      </p:sp>
      <p:sp>
        <p:nvSpPr>
          <p:cNvPr id="3" name="Subtitle 2"/>
          <p:cNvSpPr>
            <a:spLocks noGrp="1"/>
          </p:cNvSpPr>
          <p:nvPr>
            <p:ph type="subTitle" idx="1"/>
          </p:nvPr>
        </p:nvSpPr>
        <p:spPr>
          <a:xfrm>
            <a:off x="665956" y="1985290"/>
            <a:ext cx="3995738" cy="912586"/>
          </a:xfrm>
        </p:spPr>
        <p:txBody>
          <a:bodyPr/>
          <a:lstStyle>
            <a:lvl1pPr marL="0" indent="0" algn="ctr">
              <a:buNone/>
              <a:defRPr sz="1323"/>
            </a:lvl1pPr>
            <a:lvl2pPr marL="252009" indent="0" algn="ctr">
              <a:buNone/>
              <a:defRPr sz="1102"/>
            </a:lvl2pPr>
            <a:lvl3pPr marL="504017" indent="0" algn="ctr">
              <a:buNone/>
              <a:defRPr sz="992"/>
            </a:lvl3pPr>
            <a:lvl4pPr marL="756026" indent="0" algn="ctr">
              <a:buNone/>
              <a:defRPr sz="882"/>
            </a:lvl4pPr>
            <a:lvl5pPr marL="1008035" indent="0" algn="ctr">
              <a:buNone/>
              <a:defRPr sz="882"/>
            </a:lvl5pPr>
            <a:lvl6pPr marL="1260043" indent="0" algn="ctr">
              <a:buNone/>
              <a:defRPr sz="882"/>
            </a:lvl6pPr>
            <a:lvl7pPr marL="1512052" indent="0" algn="ctr">
              <a:buNone/>
              <a:defRPr sz="882"/>
            </a:lvl7pPr>
            <a:lvl8pPr marL="1764060" indent="0" algn="ctr">
              <a:buNone/>
              <a:defRPr sz="882"/>
            </a:lvl8pPr>
            <a:lvl9pPr marL="2016069" indent="0" algn="ctr">
              <a:buNone/>
              <a:defRPr sz="882"/>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13-05-2024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915021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13-05-2024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1991026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201241"/>
            <a:ext cx="1148775" cy="3203238"/>
          </a:xfrm>
        </p:spPr>
        <p:txBody>
          <a:bodyPr vert="eaVert"/>
          <a:lstStyle/>
          <a:p>
            <a:r>
              <a:rPr lang="da-DK"/>
              <a:t>Klik for at redigere i master</a:t>
            </a:r>
            <a:endParaRPr lang="en-US" dirty="0"/>
          </a:p>
        </p:txBody>
      </p:sp>
      <p:sp>
        <p:nvSpPr>
          <p:cNvPr id="3" name="Vertical Text Placeholder 2"/>
          <p:cNvSpPr>
            <a:spLocks noGrp="1"/>
          </p:cNvSpPr>
          <p:nvPr>
            <p:ph type="body" orient="vert" idx="1"/>
          </p:nvPr>
        </p:nvSpPr>
        <p:spPr>
          <a:xfrm>
            <a:off x="366276" y="201241"/>
            <a:ext cx="3379728" cy="32032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13-05-2024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1060689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agside1">
    <p:bg>
      <p:bgPr>
        <a:solidFill>
          <a:schemeClr val="bg1"/>
        </a:solidFill>
        <a:effectLst/>
      </p:bgPr>
    </p:bg>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5A558CBA-D6CC-4286-B39D-5CB27AE1B5E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5327650" cy="3779838"/>
          </a:xfrm>
          <a:prstGeom prst="rect">
            <a:avLst/>
          </a:prstGeom>
        </p:spPr>
      </p:pic>
    </p:spTree>
    <p:extLst>
      <p:ext uri="{BB962C8B-B14F-4D97-AF65-F5344CB8AC3E}">
        <p14:creationId xmlns:p14="http://schemas.microsoft.com/office/powerpoint/2010/main" val="661145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13-05-2024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18282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363501" y="942336"/>
            <a:ext cx="4595098" cy="1572307"/>
          </a:xfrm>
        </p:spPr>
        <p:txBody>
          <a:bodyPr anchor="b"/>
          <a:lstStyle>
            <a:lvl1pPr>
              <a:defRPr sz="3307"/>
            </a:lvl1pPr>
          </a:lstStyle>
          <a:p>
            <a:r>
              <a:rPr lang="da-DK"/>
              <a:t>Klik for at redigere i master</a:t>
            </a:r>
            <a:endParaRPr lang="en-US" dirty="0"/>
          </a:p>
        </p:txBody>
      </p:sp>
      <p:sp>
        <p:nvSpPr>
          <p:cNvPr id="3" name="Text Placeholder 2"/>
          <p:cNvSpPr>
            <a:spLocks noGrp="1"/>
          </p:cNvSpPr>
          <p:nvPr>
            <p:ph type="body" idx="1"/>
          </p:nvPr>
        </p:nvSpPr>
        <p:spPr>
          <a:xfrm>
            <a:off x="363501" y="2529518"/>
            <a:ext cx="4595098" cy="826839"/>
          </a:xfrm>
        </p:spPr>
        <p:txBody>
          <a:bodyPr/>
          <a:lstStyle>
            <a:lvl1pPr marL="0" indent="0">
              <a:buNone/>
              <a:defRPr sz="1323">
                <a:solidFill>
                  <a:schemeClr val="tx1"/>
                </a:solidFill>
              </a:defRPr>
            </a:lvl1pPr>
            <a:lvl2pPr marL="252009" indent="0">
              <a:buNone/>
              <a:defRPr sz="1102">
                <a:solidFill>
                  <a:schemeClr val="tx1">
                    <a:tint val="75000"/>
                  </a:schemeClr>
                </a:solidFill>
              </a:defRPr>
            </a:lvl2pPr>
            <a:lvl3pPr marL="504017" indent="0">
              <a:buNone/>
              <a:defRPr sz="992">
                <a:solidFill>
                  <a:schemeClr val="tx1">
                    <a:tint val="75000"/>
                  </a:schemeClr>
                </a:solidFill>
              </a:defRPr>
            </a:lvl3pPr>
            <a:lvl4pPr marL="756026" indent="0">
              <a:buNone/>
              <a:defRPr sz="882">
                <a:solidFill>
                  <a:schemeClr val="tx1">
                    <a:tint val="75000"/>
                  </a:schemeClr>
                </a:solidFill>
              </a:defRPr>
            </a:lvl4pPr>
            <a:lvl5pPr marL="1008035" indent="0">
              <a:buNone/>
              <a:defRPr sz="882">
                <a:solidFill>
                  <a:schemeClr val="tx1">
                    <a:tint val="75000"/>
                  </a:schemeClr>
                </a:solidFill>
              </a:defRPr>
            </a:lvl5pPr>
            <a:lvl6pPr marL="1260043" indent="0">
              <a:buNone/>
              <a:defRPr sz="882">
                <a:solidFill>
                  <a:schemeClr val="tx1">
                    <a:tint val="75000"/>
                  </a:schemeClr>
                </a:solidFill>
              </a:defRPr>
            </a:lvl6pPr>
            <a:lvl7pPr marL="1512052" indent="0">
              <a:buNone/>
              <a:defRPr sz="882">
                <a:solidFill>
                  <a:schemeClr val="tx1">
                    <a:tint val="75000"/>
                  </a:schemeClr>
                </a:solidFill>
              </a:defRPr>
            </a:lvl7pPr>
            <a:lvl8pPr marL="1764060" indent="0">
              <a:buNone/>
              <a:defRPr sz="882">
                <a:solidFill>
                  <a:schemeClr val="tx1">
                    <a:tint val="75000"/>
                  </a:schemeClr>
                </a:solidFill>
              </a:defRPr>
            </a:lvl8pPr>
            <a:lvl9pPr marL="2016069" indent="0">
              <a:buNone/>
              <a:defRPr sz="882">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7A458A12-9FB7-4F2B-A272-8F652CB2191D}" type="datetimeFigureOut">
              <a:rPr lang="da-DK" smtClean="0"/>
              <a:t>13-05-2024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3389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sz="half" idx="1"/>
          </p:nvPr>
        </p:nvSpPr>
        <p:spPr>
          <a:xfrm>
            <a:off x="366276" y="1006207"/>
            <a:ext cx="2264251" cy="2398272"/>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2697123" y="1006207"/>
            <a:ext cx="2264251" cy="2398272"/>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7A458A12-9FB7-4F2B-A272-8F652CB2191D}" type="datetimeFigureOut">
              <a:rPr lang="da-DK" smtClean="0"/>
              <a:t>13-05-2024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127502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366970" y="201242"/>
            <a:ext cx="4595098" cy="730594"/>
          </a:xfrm>
        </p:spPr>
        <p:txBody>
          <a:bodyPr/>
          <a:lstStyle/>
          <a:p>
            <a:r>
              <a:rPr lang="da-DK"/>
              <a:t>Klik for at redigere i master</a:t>
            </a:r>
            <a:endParaRPr lang="en-US" dirty="0"/>
          </a:p>
        </p:txBody>
      </p:sp>
      <p:sp>
        <p:nvSpPr>
          <p:cNvPr id="3" name="Text Placeholder 2"/>
          <p:cNvSpPr>
            <a:spLocks noGrp="1"/>
          </p:cNvSpPr>
          <p:nvPr>
            <p:ph type="body" idx="1"/>
          </p:nvPr>
        </p:nvSpPr>
        <p:spPr>
          <a:xfrm>
            <a:off x="366971" y="926586"/>
            <a:ext cx="2253845" cy="454105"/>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da-DK"/>
              <a:t>Rediger typografien i masterens</a:t>
            </a:r>
          </a:p>
        </p:txBody>
      </p:sp>
      <p:sp>
        <p:nvSpPr>
          <p:cNvPr id="4" name="Content Placeholder 3"/>
          <p:cNvSpPr>
            <a:spLocks noGrp="1"/>
          </p:cNvSpPr>
          <p:nvPr>
            <p:ph sz="half" idx="2"/>
          </p:nvPr>
        </p:nvSpPr>
        <p:spPr>
          <a:xfrm>
            <a:off x="366971" y="1380691"/>
            <a:ext cx="2253845" cy="20307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2697123" y="926586"/>
            <a:ext cx="2264945" cy="454105"/>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da-DK"/>
              <a:t>Rediger typografien i masterens</a:t>
            </a:r>
          </a:p>
        </p:txBody>
      </p:sp>
      <p:sp>
        <p:nvSpPr>
          <p:cNvPr id="6" name="Content Placeholder 5"/>
          <p:cNvSpPr>
            <a:spLocks noGrp="1"/>
          </p:cNvSpPr>
          <p:nvPr>
            <p:ph sz="quarter" idx="4"/>
          </p:nvPr>
        </p:nvSpPr>
        <p:spPr>
          <a:xfrm>
            <a:off x="2697123" y="1380691"/>
            <a:ext cx="2264945" cy="20307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7A458A12-9FB7-4F2B-A272-8F652CB2191D}" type="datetimeFigureOut">
              <a:rPr lang="da-DK" smtClean="0"/>
              <a:t>13-05-2024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87079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7A458A12-9FB7-4F2B-A272-8F652CB2191D}" type="datetimeFigureOut">
              <a:rPr lang="da-DK" smtClean="0"/>
              <a:t>13-05-2024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29914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58A12-9FB7-4F2B-A272-8F652CB2191D}" type="datetimeFigureOut">
              <a:rPr lang="da-DK" smtClean="0"/>
              <a:t>13-05-2024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495668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366970" y="251989"/>
            <a:ext cx="1718306" cy="881962"/>
          </a:xfrm>
        </p:spPr>
        <p:txBody>
          <a:bodyPr anchor="b"/>
          <a:lstStyle>
            <a:lvl1pPr>
              <a:defRPr sz="1764"/>
            </a:lvl1pPr>
          </a:lstStyle>
          <a:p>
            <a:r>
              <a:rPr lang="da-DK"/>
              <a:t>Klik for at redigere i master</a:t>
            </a:r>
            <a:endParaRPr lang="en-US" dirty="0"/>
          </a:p>
        </p:txBody>
      </p:sp>
      <p:sp>
        <p:nvSpPr>
          <p:cNvPr id="3" name="Content Placeholder 2"/>
          <p:cNvSpPr>
            <a:spLocks noGrp="1"/>
          </p:cNvSpPr>
          <p:nvPr>
            <p:ph idx="1"/>
          </p:nvPr>
        </p:nvSpPr>
        <p:spPr>
          <a:xfrm>
            <a:off x="2264945" y="544227"/>
            <a:ext cx="2697123" cy="2686135"/>
          </a:xfrm>
        </p:spPr>
        <p:txBody>
          <a:bodyPr/>
          <a:lstStyle>
            <a:lvl1pPr>
              <a:defRPr sz="1764"/>
            </a:lvl1pPr>
            <a:lvl2pPr>
              <a:defRPr sz="1543"/>
            </a:lvl2pPr>
            <a:lvl3pPr>
              <a:defRPr sz="1323"/>
            </a:lvl3pPr>
            <a:lvl4pPr>
              <a:defRPr sz="1102"/>
            </a:lvl4pPr>
            <a:lvl5pPr>
              <a:defRPr sz="1102"/>
            </a:lvl5pPr>
            <a:lvl6pPr>
              <a:defRPr sz="1102"/>
            </a:lvl6pPr>
            <a:lvl7pPr>
              <a:defRPr sz="1102"/>
            </a:lvl7pPr>
            <a:lvl8pPr>
              <a:defRPr sz="1102"/>
            </a:lvl8pPr>
            <a:lvl9pPr>
              <a:defRPr sz="1102"/>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366970" y="1133952"/>
            <a:ext cx="1718306" cy="2100785"/>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da-DK"/>
              <a:t>Rediger typografien i masterens</a:t>
            </a:r>
          </a:p>
        </p:txBody>
      </p:sp>
      <p:sp>
        <p:nvSpPr>
          <p:cNvPr id="5" name="Date Placeholder 4"/>
          <p:cNvSpPr>
            <a:spLocks noGrp="1"/>
          </p:cNvSpPr>
          <p:nvPr>
            <p:ph type="dt" sz="half" idx="10"/>
          </p:nvPr>
        </p:nvSpPr>
        <p:spPr/>
        <p:txBody>
          <a:bodyPr/>
          <a:lstStyle/>
          <a:p>
            <a:fld id="{7A458A12-9FB7-4F2B-A272-8F652CB2191D}" type="datetimeFigureOut">
              <a:rPr lang="da-DK" smtClean="0"/>
              <a:t>13-05-2024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450393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366970" y="251989"/>
            <a:ext cx="1718306" cy="881962"/>
          </a:xfrm>
        </p:spPr>
        <p:txBody>
          <a:bodyPr anchor="b"/>
          <a:lstStyle>
            <a:lvl1pPr>
              <a:defRPr sz="1764"/>
            </a:lvl1pPr>
          </a:lstStyle>
          <a:p>
            <a:r>
              <a:rPr lang="da-DK"/>
              <a:t>Klik for at redigere i master</a:t>
            </a:r>
            <a:endParaRPr lang="en-US" dirty="0"/>
          </a:p>
        </p:txBody>
      </p:sp>
      <p:sp>
        <p:nvSpPr>
          <p:cNvPr id="3" name="Picture Placeholder 2"/>
          <p:cNvSpPr>
            <a:spLocks noGrp="1" noChangeAspect="1"/>
          </p:cNvSpPr>
          <p:nvPr>
            <p:ph type="pic" idx="1"/>
          </p:nvPr>
        </p:nvSpPr>
        <p:spPr>
          <a:xfrm>
            <a:off x="2264945" y="544227"/>
            <a:ext cx="2697123" cy="2686135"/>
          </a:xfrm>
        </p:spPr>
        <p:txBody>
          <a:bodyPr anchor="t"/>
          <a:lstStyle>
            <a:lvl1pPr marL="0" indent="0">
              <a:buNone/>
              <a:defRPr sz="1764"/>
            </a:lvl1pPr>
            <a:lvl2pPr marL="252009" indent="0">
              <a:buNone/>
              <a:defRPr sz="1543"/>
            </a:lvl2pPr>
            <a:lvl3pPr marL="504017" indent="0">
              <a:buNone/>
              <a:defRPr sz="1323"/>
            </a:lvl3pPr>
            <a:lvl4pPr marL="756026" indent="0">
              <a:buNone/>
              <a:defRPr sz="1102"/>
            </a:lvl4pPr>
            <a:lvl5pPr marL="1008035" indent="0">
              <a:buNone/>
              <a:defRPr sz="1102"/>
            </a:lvl5pPr>
            <a:lvl6pPr marL="1260043" indent="0">
              <a:buNone/>
              <a:defRPr sz="1102"/>
            </a:lvl6pPr>
            <a:lvl7pPr marL="1512052" indent="0">
              <a:buNone/>
              <a:defRPr sz="1102"/>
            </a:lvl7pPr>
            <a:lvl8pPr marL="1764060" indent="0">
              <a:buNone/>
              <a:defRPr sz="1102"/>
            </a:lvl8pPr>
            <a:lvl9pPr marL="2016069" indent="0">
              <a:buNone/>
              <a:defRPr sz="1102"/>
            </a:lvl9pPr>
          </a:lstStyle>
          <a:p>
            <a:r>
              <a:rPr lang="da-DK"/>
              <a:t>Klik på ikonet for at tilføje et billede</a:t>
            </a:r>
            <a:endParaRPr lang="en-US" dirty="0"/>
          </a:p>
        </p:txBody>
      </p:sp>
      <p:sp>
        <p:nvSpPr>
          <p:cNvPr id="4" name="Text Placeholder 3"/>
          <p:cNvSpPr>
            <a:spLocks noGrp="1"/>
          </p:cNvSpPr>
          <p:nvPr>
            <p:ph type="body" sz="half" idx="2"/>
          </p:nvPr>
        </p:nvSpPr>
        <p:spPr>
          <a:xfrm>
            <a:off x="366970" y="1133952"/>
            <a:ext cx="1718306" cy="2100785"/>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da-DK"/>
              <a:t>Rediger typografien i masterens</a:t>
            </a:r>
          </a:p>
        </p:txBody>
      </p:sp>
      <p:sp>
        <p:nvSpPr>
          <p:cNvPr id="5" name="Date Placeholder 4"/>
          <p:cNvSpPr>
            <a:spLocks noGrp="1"/>
          </p:cNvSpPr>
          <p:nvPr>
            <p:ph type="dt" sz="half" idx="10"/>
          </p:nvPr>
        </p:nvSpPr>
        <p:spPr/>
        <p:txBody>
          <a:bodyPr/>
          <a:lstStyle/>
          <a:p>
            <a:fld id="{7A458A12-9FB7-4F2B-A272-8F652CB2191D}" type="datetimeFigureOut">
              <a:rPr lang="da-DK" smtClean="0"/>
              <a:t>13-05-2024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26037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201242"/>
            <a:ext cx="4595098" cy="730594"/>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366276" y="1006207"/>
            <a:ext cx="4595098" cy="2398272"/>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366276" y="3503351"/>
            <a:ext cx="1198721" cy="201241"/>
          </a:xfrm>
          <a:prstGeom prst="rect">
            <a:avLst/>
          </a:prstGeom>
        </p:spPr>
        <p:txBody>
          <a:bodyPr vert="horz" lIns="91440" tIns="45720" rIns="91440" bIns="45720" rtlCol="0" anchor="ctr"/>
          <a:lstStyle>
            <a:lvl1pPr algn="l">
              <a:defRPr sz="661">
                <a:solidFill>
                  <a:schemeClr val="tx1">
                    <a:tint val="75000"/>
                  </a:schemeClr>
                </a:solidFill>
              </a:defRPr>
            </a:lvl1pPr>
          </a:lstStyle>
          <a:p>
            <a:fld id="{7A458A12-9FB7-4F2B-A272-8F652CB2191D}" type="datetimeFigureOut">
              <a:rPr lang="da-DK" smtClean="0"/>
              <a:t>13-05-2024</a:t>
            </a:fld>
            <a:endParaRPr lang="da-DK"/>
          </a:p>
        </p:txBody>
      </p:sp>
      <p:sp>
        <p:nvSpPr>
          <p:cNvPr id="5" name="Footer Placeholder 4"/>
          <p:cNvSpPr>
            <a:spLocks noGrp="1"/>
          </p:cNvSpPr>
          <p:nvPr>
            <p:ph type="ftr" sz="quarter" idx="3"/>
          </p:nvPr>
        </p:nvSpPr>
        <p:spPr>
          <a:xfrm>
            <a:off x="1764784" y="3503351"/>
            <a:ext cx="1798082" cy="201241"/>
          </a:xfrm>
          <a:prstGeom prst="rect">
            <a:avLst/>
          </a:prstGeom>
        </p:spPr>
        <p:txBody>
          <a:bodyPr vert="horz" lIns="91440" tIns="45720" rIns="91440" bIns="45720" rtlCol="0" anchor="ctr"/>
          <a:lstStyle>
            <a:lvl1pPr algn="ctr">
              <a:defRPr sz="661">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3762653" y="3503351"/>
            <a:ext cx="1198721" cy="201241"/>
          </a:xfrm>
          <a:prstGeom prst="rect">
            <a:avLst/>
          </a:prstGeom>
        </p:spPr>
        <p:txBody>
          <a:bodyPr vert="horz" lIns="91440" tIns="45720" rIns="91440" bIns="45720" rtlCol="0" anchor="ctr"/>
          <a:lstStyle>
            <a:lvl1pPr algn="r">
              <a:defRPr sz="661">
                <a:solidFill>
                  <a:schemeClr val="tx1">
                    <a:tint val="75000"/>
                  </a:schemeClr>
                </a:solidFill>
              </a:defRPr>
            </a:lvl1pPr>
          </a:lstStyle>
          <a:p>
            <a:fld id="{12FE5C53-72B6-41AF-8ABF-1F934B88058D}" type="slidenum">
              <a:rPr lang="da-DK" smtClean="0"/>
              <a:t>‹nr.›</a:t>
            </a:fld>
            <a:endParaRPr lang="da-DK"/>
          </a:p>
        </p:txBody>
      </p:sp>
    </p:spTree>
    <p:extLst>
      <p:ext uri="{BB962C8B-B14F-4D97-AF65-F5344CB8AC3E}">
        <p14:creationId xmlns:p14="http://schemas.microsoft.com/office/powerpoint/2010/main" val="3240768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504017" rtl="0" eaLnBrk="1" latinLnBrk="0" hangingPunct="1">
        <a:lnSpc>
          <a:spcPct val="90000"/>
        </a:lnSpc>
        <a:spcBef>
          <a:spcPct val="0"/>
        </a:spcBef>
        <a:buNone/>
        <a:defRPr sz="2425" kern="1200">
          <a:solidFill>
            <a:schemeClr val="tx1"/>
          </a:solidFill>
          <a:latin typeface="+mj-lt"/>
          <a:ea typeface="+mj-ea"/>
          <a:cs typeface="+mj-cs"/>
        </a:defRPr>
      </a:lvl1pPr>
    </p:titleStyle>
    <p:bodyStyle>
      <a:lvl1pPr marL="126004" indent="-126004" algn="l" defTabSz="504017"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1pPr>
      <a:lvl2pPr marL="378013" indent="-126004" algn="l" defTabSz="504017" rtl="0" eaLnBrk="1" latinLnBrk="0" hangingPunct="1">
        <a:lnSpc>
          <a:spcPct val="90000"/>
        </a:lnSpc>
        <a:spcBef>
          <a:spcPts val="276"/>
        </a:spcBef>
        <a:buFont typeface="Arial" panose="020B0604020202020204" pitchFamily="34" charset="0"/>
        <a:buChar char="•"/>
        <a:defRPr sz="1323" kern="1200">
          <a:solidFill>
            <a:schemeClr val="tx1"/>
          </a:solidFill>
          <a:latin typeface="+mn-lt"/>
          <a:ea typeface="+mn-ea"/>
          <a:cs typeface="+mn-cs"/>
        </a:defRPr>
      </a:lvl2pPr>
      <a:lvl3pPr marL="630022" indent="-126004" algn="l" defTabSz="504017" rtl="0" eaLnBrk="1" latinLnBrk="0" hangingPunct="1">
        <a:lnSpc>
          <a:spcPct val="90000"/>
        </a:lnSpc>
        <a:spcBef>
          <a:spcPts val="276"/>
        </a:spcBef>
        <a:buFont typeface="Arial" panose="020B0604020202020204" pitchFamily="34" charset="0"/>
        <a:buChar char="•"/>
        <a:defRPr sz="1102" kern="1200">
          <a:solidFill>
            <a:schemeClr val="tx1"/>
          </a:solidFill>
          <a:latin typeface="+mn-lt"/>
          <a:ea typeface="+mn-ea"/>
          <a:cs typeface="+mn-cs"/>
        </a:defRPr>
      </a:lvl3pPr>
      <a:lvl4pPr marL="882030"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4pPr>
      <a:lvl5pPr marL="1134039"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5pPr>
      <a:lvl6pPr marL="1386048"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6pPr>
      <a:lvl7pPr marL="1638056"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7pPr>
      <a:lvl8pPr marL="1890065"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8pPr>
      <a:lvl9pPr marL="2142073"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9pPr>
    </p:bodyStyle>
    <p:otherStyle>
      <a:defPPr>
        <a:defRPr lang="en-US"/>
      </a:defPPr>
      <a:lvl1pPr marL="0" algn="l" defTabSz="504017" rtl="0" eaLnBrk="1" latinLnBrk="0" hangingPunct="1">
        <a:defRPr sz="992" kern="1200">
          <a:solidFill>
            <a:schemeClr val="tx1"/>
          </a:solidFill>
          <a:latin typeface="+mn-lt"/>
          <a:ea typeface="+mn-ea"/>
          <a:cs typeface="+mn-cs"/>
        </a:defRPr>
      </a:lvl1pPr>
      <a:lvl2pPr marL="252009" algn="l" defTabSz="504017" rtl="0" eaLnBrk="1" latinLnBrk="0" hangingPunct="1">
        <a:defRPr sz="992" kern="1200">
          <a:solidFill>
            <a:schemeClr val="tx1"/>
          </a:solidFill>
          <a:latin typeface="+mn-lt"/>
          <a:ea typeface="+mn-ea"/>
          <a:cs typeface="+mn-cs"/>
        </a:defRPr>
      </a:lvl2pPr>
      <a:lvl3pPr marL="504017" algn="l" defTabSz="504017" rtl="0" eaLnBrk="1" latinLnBrk="0" hangingPunct="1">
        <a:defRPr sz="992" kern="1200">
          <a:solidFill>
            <a:schemeClr val="tx1"/>
          </a:solidFill>
          <a:latin typeface="+mn-lt"/>
          <a:ea typeface="+mn-ea"/>
          <a:cs typeface="+mn-cs"/>
        </a:defRPr>
      </a:lvl3pPr>
      <a:lvl4pPr marL="756026" algn="l" defTabSz="504017" rtl="0" eaLnBrk="1" latinLnBrk="0" hangingPunct="1">
        <a:defRPr sz="992" kern="1200">
          <a:solidFill>
            <a:schemeClr val="tx1"/>
          </a:solidFill>
          <a:latin typeface="+mn-lt"/>
          <a:ea typeface="+mn-ea"/>
          <a:cs typeface="+mn-cs"/>
        </a:defRPr>
      </a:lvl4pPr>
      <a:lvl5pPr marL="1008035" algn="l" defTabSz="504017" rtl="0" eaLnBrk="1" latinLnBrk="0" hangingPunct="1">
        <a:defRPr sz="992" kern="1200">
          <a:solidFill>
            <a:schemeClr val="tx1"/>
          </a:solidFill>
          <a:latin typeface="+mn-lt"/>
          <a:ea typeface="+mn-ea"/>
          <a:cs typeface="+mn-cs"/>
        </a:defRPr>
      </a:lvl5pPr>
      <a:lvl6pPr marL="1260043" algn="l" defTabSz="504017" rtl="0" eaLnBrk="1" latinLnBrk="0" hangingPunct="1">
        <a:defRPr sz="992" kern="1200">
          <a:solidFill>
            <a:schemeClr val="tx1"/>
          </a:solidFill>
          <a:latin typeface="+mn-lt"/>
          <a:ea typeface="+mn-ea"/>
          <a:cs typeface="+mn-cs"/>
        </a:defRPr>
      </a:lvl6pPr>
      <a:lvl7pPr marL="1512052" algn="l" defTabSz="504017" rtl="0" eaLnBrk="1" latinLnBrk="0" hangingPunct="1">
        <a:defRPr sz="992" kern="1200">
          <a:solidFill>
            <a:schemeClr val="tx1"/>
          </a:solidFill>
          <a:latin typeface="+mn-lt"/>
          <a:ea typeface="+mn-ea"/>
          <a:cs typeface="+mn-cs"/>
        </a:defRPr>
      </a:lvl7pPr>
      <a:lvl8pPr marL="1764060" algn="l" defTabSz="504017" rtl="0" eaLnBrk="1" latinLnBrk="0" hangingPunct="1">
        <a:defRPr sz="992" kern="1200">
          <a:solidFill>
            <a:schemeClr val="tx1"/>
          </a:solidFill>
          <a:latin typeface="+mn-lt"/>
          <a:ea typeface="+mn-ea"/>
          <a:cs typeface="+mn-cs"/>
        </a:defRPr>
      </a:lvl8pPr>
      <a:lvl9pPr marL="2016069" algn="l" defTabSz="504017" rtl="0" eaLnBrk="1" latinLnBrk="0" hangingPunct="1">
        <a:defRPr sz="9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EC0C5B65-03B9-59DA-379C-52D478C91249}"/>
              </a:ext>
            </a:extLst>
          </p:cNvPr>
          <p:cNvSpPr txBox="1"/>
          <p:nvPr/>
        </p:nvSpPr>
        <p:spPr>
          <a:xfrm>
            <a:off x="-57150" y="1109663"/>
            <a:ext cx="5543550" cy="2709862"/>
          </a:xfrm>
          <a:prstGeom prst="rect">
            <a:avLst/>
          </a:prstGeom>
          <a:solidFill>
            <a:schemeClr val="bg1"/>
          </a:solidFill>
        </p:spPr>
        <p:txBody>
          <a:bodyPr wrap="square" rtlCol="0">
            <a:spAutoFit/>
          </a:bodyPr>
          <a:lstStyle/>
          <a:p>
            <a:endParaRPr lang="da-DK" dirty="0"/>
          </a:p>
        </p:txBody>
      </p:sp>
      <p:sp>
        <p:nvSpPr>
          <p:cNvPr id="4" name="Tekstfelt 3">
            <a:extLst>
              <a:ext uri="{FF2B5EF4-FFF2-40B4-BE49-F238E27FC236}">
                <a16:creationId xmlns:a16="http://schemas.microsoft.com/office/drawing/2014/main" id="{88532C34-B6B4-B98E-DF6C-7D4C6376FBD0}"/>
              </a:ext>
            </a:extLst>
          </p:cNvPr>
          <p:cNvSpPr txBox="1"/>
          <p:nvPr/>
        </p:nvSpPr>
        <p:spPr>
          <a:xfrm>
            <a:off x="330200" y="387053"/>
            <a:ext cx="4667249" cy="396647"/>
          </a:xfrm>
          <a:prstGeom prst="rect">
            <a:avLst/>
          </a:prstGeom>
          <a:noFill/>
        </p:spPr>
        <p:txBody>
          <a:bodyPr wrap="square">
            <a:spAutoFit/>
          </a:bodyPr>
          <a:lstStyle/>
          <a:p>
            <a:pPr algn="ctr">
              <a:lnSpc>
                <a:spcPct val="106000"/>
              </a:lnSpc>
              <a:spcAft>
                <a:spcPts val="800"/>
              </a:spcAft>
            </a:pPr>
            <a:r>
              <a:rPr lang="da-DK" sz="2000" dirty="0">
                <a:ln w="3175"/>
                <a:solidFill>
                  <a:schemeClr val="bg1"/>
                </a:solidFill>
                <a:latin typeface="K2D" panose="00000500000000000000" pitchFamily="2" charset="-34"/>
                <a:ea typeface="Calibri" panose="020F0502020204030204" pitchFamily="34" charset="0"/>
                <a:cs typeface="K2D" panose="00000500000000000000" pitchFamily="2" charset="-34"/>
              </a:rPr>
              <a:t>Tre værdier for overgange og opstart</a:t>
            </a:r>
          </a:p>
        </p:txBody>
      </p:sp>
      <p:sp>
        <p:nvSpPr>
          <p:cNvPr id="5" name="Tekstfelt 4">
            <a:extLst>
              <a:ext uri="{FF2B5EF4-FFF2-40B4-BE49-F238E27FC236}">
                <a16:creationId xmlns:a16="http://schemas.microsoft.com/office/drawing/2014/main" id="{D60E0D64-092C-86DF-B949-42AD4B6A920A}"/>
              </a:ext>
            </a:extLst>
          </p:cNvPr>
          <p:cNvSpPr txBox="1"/>
          <p:nvPr/>
        </p:nvSpPr>
        <p:spPr>
          <a:xfrm>
            <a:off x="1290400" y="1175941"/>
            <a:ext cx="3976925" cy="2569934"/>
          </a:xfrm>
          <a:prstGeom prst="rect">
            <a:avLst/>
          </a:prstGeom>
          <a:noFill/>
        </p:spPr>
        <p:txBody>
          <a:bodyPr wrap="square" rtlCol="0">
            <a:spAutoFit/>
          </a:bodyPr>
          <a:lstStyle/>
          <a:p>
            <a:r>
              <a:rPr lang="da-DK" sz="1100" b="1" dirty="0">
                <a:latin typeface="K2D" panose="00000500000000000000" pitchFamily="2" charset="-34"/>
                <a:cs typeface="K2D" panose="00000500000000000000" pitchFamily="2" charset="-34"/>
              </a:rPr>
              <a:t>Tryghed</a:t>
            </a:r>
            <a:r>
              <a:rPr lang="da-DK" sz="800" b="1" dirty="0">
                <a:latin typeface="K2D" panose="00000500000000000000" pitchFamily="2" charset="-34"/>
                <a:cs typeface="K2D" panose="00000500000000000000" pitchFamily="2" charset="-34"/>
              </a:rPr>
              <a:t> </a:t>
            </a:r>
          </a:p>
          <a:p>
            <a:r>
              <a:rPr lang="da-DK" sz="800" dirty="0">
                <a:latin typeface="K2D" panose="00000500000000000000" pitchFamily="2" charset="-34"/>
                <a:cs typeface="K2D" panose="00000500000000000000" pitchFamily="2" charset="-34"/>
              </a:rPr>
              <a:t>Det er afgørende, at forældre og det lille barn oplever tryghed i overgangen fra hjemmet til dagpleje eller vuggestue. Sundhedsplejersken, dagplejen/vuggestuen og forældrene er alle med til at sikre barnets tryghed i et tæt samarbejde. Kendte voksne, trygge rammer og en rolig atmosfære skaber tryghed.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Mestring </a:t>
            </a:r>
          </a:p>
          <a:p>
            <a:r>
              <a:rPr lang="da-DK" sz="800" dirty="0">
                <a:latin typeface="K2D" panose="00000500000000000000" pitchFamily="2" charset="-34"/>
                <a:cs typeface="K2D" panose="00000500000000000000" pitchFamily="2" charset="-34"/>
              </a:rPr>
              <a:t>Sundhedsplejersken, pædagogen/dagplejen og forældre møder det lille barn med klare, positive forventninger i forhold til overgangen til det nye. Det enkelte barn skal have plads til at eksperimentere og udvikle sig. Det gør ikke noget, at det er svært - det er bare vigtigt, at barnet oplever at kunne mestre det og falde til i de nye omgivelser.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Deltagelse </a:t>
            </a:r>
          </a:p>
          <a:p>
            <a:r>
              <a:rPr lang="da-DK" sz="800" dirty="0">
                <a:latin typeface="K2D" panose="00000500000000000000" pitchFamily="2" charset="-34"/>
                <a:cs typeface="K2D" panose="00000500000000000000" pitchFamily="2" charset="-34"/>
              </a:rPr>
              <a:t>Forældrene og det lille barn har mulighed for at deltage aktivt i overgangen fra hjemmet til dagpleje eller vuggestue, og sundhedsplejersken understøtter og forbereder forældrene på, hvordan de kan deltage. Barnet bliver på bedste måde set, hørt og inviteret ind i børnefællesskabet – og bliver hjulpet til at deltage aktivt i aktiviteter, i eget tempo. </a:t>
            </a:r>
            <a:endParaRPr lang="da-DK" sz="800" b="1" dirty="0">
              <a:latin typeface="K2D" panose="00000500000000000000" pitchFamily="2" charset="-34"/>
              <a:cs typeface="K2D" panose="00000500000000000000" pitchFamily="2" charset="-34"/>
            </a:endParaRPr>
          </a:p>
        </p:txBody>
      </p:sp>
      <p:pic>
        <p:nvPicPr>
          <p:cNvPr id="6" name="Billede 5">
            <a:extLst>
              <a:ext uri="{FF2B5EF4-FFF2-40B4-BE49-F238E27FC236}">
                <a16:creationId xmlns:a16="http://schemas.microsoft.com/office/drawing/2014/main" id="{FE7D9B8F-D404-3D1A-082E-56E876B51D9E}"/>
              </a:ext>
            </a:extLst>
          </p:cNvPr>
          <p:cNvPicPr>
            <a:picLocks noChangeAspect="1"/>
          </p:cNvPicPr>
          <p:nvPr/>
        </p:nvPicPr>
        <p:blipFill>
          <a:blip r:embed="rId2"/>
          <a:stretch>
            <a:fillRect/>
          </a:stretch>
        </p:blipFill>
        <p:spPr>
          <a:xfrm rot="5400000">
            <a:off x="195425" y="2159607"/>
            <a:ext cx="842400" cy="456300"/>
          </a:xfrm>
          <a:prstGeom prst="rect">
            <a:avLst/>
          </a:prstGeom>
        </p:spPr>
      </p:pic>
      <p:pic>
        <p:nvPicPr>
          <p:cNvPr id="7" name="Billede 6">
            <a:extLst>
              <a:ext uri="{FF2B5EF4-FFF2-40B4-BE49-F238E27FC236}">
                <a16:creationId xmlns:a16="http://schemas.microsoft.com/office/drawing/2014/main" id="{541681F7-D8E7-7DA4-CB6E-EC422B7EB4E4}"/>
              </a:ext>
            </a:extLst>
          </p:cNvPr>
          <p:cNvPicPr>
            <a:picLocks noChangeAspect="1"/>
          </p:cNvPicPr>
          <p:nvPr/>
        </p:nvPicPr>
        <p:blipFill>
          <a:blip r:embed="rId3"/>
          <a:stretch>
            <a:fillRect/>
          </a:stretch>
        </p:blipFill>
        <p:spPr>
          <a:xfrm rot="5400000">
            <a:off x="195903" y="3119386"/>
            <a:ext cx="842400" cy="457256"/>
          </a:xfrm>
          <a:prstGeom prst="rect">
            <a:avLst/>
          </a:prstGeom>
        </p:spPr>
      </p:pic>
      <p:pic>
        <p:nvPicPr>
          <p:cNvPr id="8" name="Billede 7">
            <a:extLst>
              <a:ext uri="{FF2B5EF4-FFF2-40B4-BE49-F238E27FC236}">
                <a16:creationId xmlns:a16="http://schemas.microsoft.com/office/drawing/2014/main" id="{82FC016A-183F-798C-5CD3-ADAD445AC231}"/>
              </a:ext>
            </a:extLst>
          </p:cNvPr>
          <p:cNvPicPr>
            <a:picLocks noChangeAspect="1"/>
          </p:cNvPicPr>
          <p:nvPr/>
        </p:nvPicPr>
        <p:blipFill>
          <a:blip r:embed="rId4"/>
          <a:stretch>
            <a:fillRect/>
          </a:stretch>
        </p:blipFill>
        <p:spPr>
          <a:xfrm>
            <a:off x="368145" y="1175941"/>
            <a:ext cx="496960" cy="731688"/>
          </a:xfrm>
          <a:prstGeom prst="rect">
            <a:avLst/>
          </a:prstGeom>
        </p:spPr>
      </p:pic>
      <p:pic>
        <p:nvPicPr>
          <p:cNvPr id="10" name="Billede 9">
            <a:extLst>
              <a:ext uri="{FF2B5EF4-FFF2-40B4-BE49-F238E27FC236}">
                <a16:creationId xmlns:a16="http://schemas.microsoft.com/office/drawing/2014/main" id="{312BE30A-2850-8683-17F7-3C7FAC5EE74E}"/>
              </a:ext>
            </a:extLst>
          </p:cNvPr>
          <p:cNvPicPr>
            <a:picLocks noChangeAspect="1"/>
          </p:cNvPicPr>
          <p:nvPr/>
        </p:nvPicPr>
        <p:blipFill>
          <a:blip r:embed="rId5"/>
          <a:stretch>
            <a:fillRect/>
          </a:stretch>
        </p:blipFill>
        <p:spPr>
          <a:xfrm>
            <a:off x="54200" y="38899"/>
            <a:ext cx="790575" cy="321959"/>
          </a:xfrm>
          <a:prstGeom prst="rect">
            <a:avLst/>
          </a:prstGeom>
        </p:spPr>
      </p:pic>
    </p:spTree>
    <p:extLst>
      <p:ext uri="{BB962C8B-B14F-4D97-AF65-F5344CB8AC3E}">
        <p14:creationId xmlns:p14="http://schemas.microsoft.com/office/powerpoint/2010/main" val="1765397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EC0C5B65-03B9-59DA-379C-52D478C91249}"/>
              </a:ext>
            </a:extLst>
          </p:cNvPr>
          <p:cNvSpPr txBox="1"/>
          <p:nvPr/>
        </p:nvSpPr>
        <p:spPr>
          <a:xfrm>
            <a:off x="-57150" y="1109663"/>
            <a:ext cx="5543550" cy="2709862"/>
          </a:xfrm>
          <a:prstGeom prst="rect">
            <a:avLst/>
          </a:prstGeom>
          <a:solidFill>
            <a:schemeClr val="bg1"/>
          </a:solidFill>
        </p:spPr>
        <p:txBody>
          <a:bodyPr wrap="square" rtlCol="0">
            <a:spAutoFit/>
          </a:bodyPr>
          <a:lstStyle/>
          <a:p>
            <a:endParaRPr lang="da-DK" dirty="0"/>
          </a:p>
        </p:txBody>
      </p:sp>
      <p:sp>
        <p:nvSpPr>
          <p:cNvPr id="4" name="Tekstfelt 3">
            <a:extLst>
              <a:ext uri="{FF2B5EF4-FFF2-40B4-BE49-F238E27FC236}">
                <a16:creationId xmlns:a16="http://schemas.microsoft.com/office/drawing/2014/main" id="{88532C34-B6B4-B98E-DF6C-7D4C6376FBD0}"/>
              </a:ext>
            </a:extLst>
          </p:cNvPr>
          <p:cNvSpPr txBox="1"/>
          <p:nvPr/>
        </p:nvSpPr>
        <p:spPr>
          <a:xfrm>
            <a:off x="330200" y="387053"/>
            <a:ext cx="4667249" cy="396647"/>
          </a:xfrm>
          <a:prstGeom prst="rect">
            <a:avLst/>
          </a:prstGeom>
          <a:noFill/>
        </p:spPr>
        <p:txBody>
          <a:bodyPr wrap="square">
            <a:spAutoFit/>
          </a:bodyPr>
          <a:lstStyle/>
          <a:p>
            <a:pPr algn="ctr">
              <a:lnSpc>
                <a:spcPct val="106000"/>
              </a:lnSpc>
              <a:spcAft>
                <a:spcPts val="800"/>
              </a:spcAft>
            </a:pPr>
            <a:r>
              <a:rPr lang="da-DK" sz="2000" dirty="0">
                <a:ln w="3175"/>
                <a:solidFill>
                  <a:schemeClr val="bg1"/>
                </a:solidFill>
                <a:latin typeface="K2D" panose="00000500000000000000" pitchFamily="2" charset="-34"/>
                <a:ea typeface="Calibri" panose="020F0502020204030204" pitchFamily="34" charset="0"/>
                <a:cs typeface="K2D" panose="00000500000000000000" pitchFamily="2" charset="-34"/>
              </a:rPr>
              <a:t>Tre værdier for overgange og opstart</a:t>
            </a:r>
          </a:p>
        </p:txBody>
      </p:sp>
      <p:sp>
        <p:nvSpPr>
          <p:cNvPr id="5" name="Tekstfelt 4">
            <a:extLst>
              <a:ext uri="{FF2B5EF4-FFF2-40B4-BE49-F238E27FC236}">
                <a16:creationId xmlns:a16="http://schemas.microsoft.com/office/drawing/2014/main" id="{D60E0D64-092C-86DF-B949-42AD4B6A920A}"/>
              </a:ext>
            </a:extLst>
          </p:cNvPr>
          <p:cNvSpPr txBox="1"/>
          <p:nvPr/>
        </p:nvSpPr>
        <p:spPr>
          <a:xfrm>
            <a:off x="1290400" y="1175941"/>
            <a:ext cx="3976925" cy="2569934"/>
          </a:xfrm>
          <a:prstGeom prst="rect">
            <a:avLst/>
          </a:prstGeom>
          <a:noFill/>
        </p:spPr>
        <p:txBody>
          <a:bodyPr wrap="square" rtlCol="0">
            <a:spAutoFit/>
          </a:bodyPr>
          <a:lstStyle/>
          <a:p>
            <a:r>
              <a:rPr lang="da-DK" sz="1100" b="1" dirty="0">
                <a:latin typeface="K2D" panose="00000500000000000000" pitchFamily="2" charset="-34"/>
                <a:cs typeface="K2D" panose="00000500000000000000" pitchFamily="2" charset="-34"/>
              </a:rPr>
              <a:t>Tryghed</a:t>
            </a:r>
            <a:r>
              <a:rPr lang="da-DK" sz="800" b="1" dirty="0">
                <a:latin typeface="K2D" panose="00000500000000000000" pitchFamily="2" charset="-34"/>
                <a:cs typeface="K2D" panose="00000500000000000000" pitchFamily="2" charset="-34"/>
              </a:rPr>
              <a:t> </a:t>
            </a:r>
          </a:p>
          <a:p>
            <a:r>
              <a:rPr lang="da-DK" sz="800" dirty="0">
                <a:latin typeface="K2D" panose="00000500000000000000" pitchFamily="2" charset="-34"/>
                <a:cs typeface="K2D" panose="00000500000000000000" pitchFamily="2" charset="-34"/>
              </a:rPr>
              <a:t>Det er afgørende, at forældre og det lille barn oplever tryghed i overgangen fra hjemmet til dagpleje eller vuggestue. Sundhedsplejersken, dagplejen/vuggestuen og forældrene er alle med til at sikre barnets tryghed i et tæt samarbejde. Kendte voksne, trygge rammer og en rolig atmosfære skaber tryghed.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Mestring </a:t>
            </a:r>
          </a:p>
          <a:p>
            <a:r>
              <a:rPr lang="da-DK" sz="800" dirty="0">
                <a:latin typeface="K2D" panose="00000500000000000000" pitchFamily="2" charset="-34"/>
                <a:cs typeface="K2D" panose="00000500000000000000" pitchFamily="2" charset="-34"/>
              </a:rPr>
              <a:t>Sundhedsplejersken, pædagogen/dagplejen og forældre møder det lille barn med klare, positive forventninger i forhold til overgangen til det nye. Det enkelte barn skal have plads til at eksperimentere og udvikle sig. Det gør ikke noget, at det er svært - det er bare vigtigt, at barnet oplever at kunne mestre det og falde til i de nye omgivelser.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Deltagelse </a:t>
            </a:r>
          </a:p>
          <a:p>
            <a:r>
              <a:rPr lang="da-DK" sz="800" dirty="0">
                <a:latin typeface="K2D" panose="00000500000000000000" pitchFamily="2" charset="-34"/>
                <a:cs typeface="K2D" panose="00000500000000000000" pitchFamily="2" charset="-34"/>
              </a:rPr>
              <a:t>Forældrene og det lille barn har mulighed for at deltage aktivt i overgangen fra hjemmet til dagpleje eller vuggestue, og sundhedsplejersken understøtter og forbereder forældrene på, hvordan de kan deltage. Barnet bliver på bedste måde set, hørt og inviteret ind i børnefællesskabet – og bliver hjulpet til at deltage aktivt i aktiviteter, i eget tempo. </a:t>
            </a:r>
            <a:endParaRPr lang="da-DK" sz="800" b="1" dirty="0">
              <a:latin typeface="K2D" panose="00000500000000000000" pitchFamily="2" charset="-34"/>
              <a:cs typeface="K2D" panose="00000500000000000000" pitchFamily="2" charset="-34"/>
            </a:endParaRPr>
          </a:p>
        </p:txBody>
      </p:sp>
      <p:pic>
        <p:nvPicPr>
          <p:cNvPr id="6" name="Billede 5">
            <a:extLst>
              <a:ext uri="{FF2B5EF4-FFF2-40B4-BE49-F238E27FC236}">
                <a16:creationId xmlns:a16="http://schemas.microsoft.com/office/drawing/2014/main" id="{FE7D9B8F-D404-3D1A-082E-56E876B51D9E}"/>
              </a:ext>
            </a:extLst>
          </p:cNvPr>
          <p:cNvPicPr>
            <a:picLocks noChangeAspect="1"/>
          </p:cNvPicPr>
          <p:nvPr/>
        </p:nvPicPr>
        <p:blipFill>
          <a:blip r:embed="rId2"/>
          <a:stretch>
            <a:fillRect/>
          </a:stretch>
        </p:blipFill>
        <p:spPr>
          <a:xfrm rot="5400000">
            <a:off x="195425" y="2159607"/>
            <a:ext cx="842400" cy="456300"/>
          </a:xfrm>
          <a:prstGeom prst="rect">
            <a:avLst/>
          </a:prstGeom>
        </p:spPr>
      </p:pic>
      <p:pic>
        <p:nvPicPr>
          <p:cNvPr id="7" name="Billede 6">
            <a:extLst>
              <a:ext uri="{FF2B5EF4-FFF2-40B4-BE49-F238E27FC236}">
                <a16:creationId xmlns:a16="http://schemas.microsoft.com/office/drawing/2014/main" id="{541681F7-D8E7-7DA4-CB6E-EC422B7EB4E4}"/>
              </a:ext>
            </a:extLst>
          </p:cNvPr>
          <p:cNvPicPr>
            <a:picLocks noChangeAspect="1"/>
          </p:cNvPicPr>
          <p:nvPr/>
        </p:nvPicPr>
        <p:blipFill>
          <a:blip r:embed="rId3"/>
          <a:stretch>
            <a:fillRect/>
          </a:stretch>
        </p:blipFill>
        <p:spPr>
          <a:xfrm rot="5400000">
            <a:off x="195903" y="3119386"/>
            <a:ext cx="842400" cy="457256"/>
          </a:xfrm>
          <a:prstGeom prst="rect">
            <a:avLst/>
          </a:prstGeom>
        </p:spPr>
      </p:pic>
      <p:pic>
        <p:nvPicPr>
          <p:cNvPr id="8" name="Billede 7">
            <a:extLst>
              <a:ext uri="{FF2B5EF4-FFF2-40B4-BE49-F238E27FC236}">
                <a16:creationId xmlns:a16="http://schemas.microsoft.com/office/drawing/2014/main" id="{82FC016A-183F-798C-5CD3-ADAD445AC231}"/>
              </a:ext>
            </a:extLst>
          </p:cNvPr>
          <p:cNvPicPr>
            <a:picLocks noChangeAspect="1"/>
          </p:cNvPicPr>
          <p:nvPr/>
        </p:nvPicPr>
        <p:blipFill>
          <a:blip r:embed="rId4"/>
          <a:stretch>
            <a:fillRect/>
          </a:stretch>
        </p:blipFill>
        <p:spPr>
          <a:xfrm>
            <a:off x="368145" y="1175941"/>
            <a:ext cx="496960" cy="731688"/>
          </a:xfrm>
          <a:prstGeom prst="rect">
            <a:avLst/>
          </a:prstGeom>
        </p:spPr>
      </p:pic>
      <p:pic>
        <p:nvPicPr>
          <p:cNvPr id="10" name="Billede 9">
            <a:extLst>
              <a:ext uri="{FF2B5EF4-FFF2-40B4-BE49-F238E27FC236}">
                <a16:creationId xmlns:a16="http://schemas.microsoft.com/office/drawing/2014/main" id="{312BE30A-2850-8683-17F7-3C7FAC5EE74E}"/>
              </a:ext>
            </a:extLst>
          </p:cNvPr>
          <p:cNvPicPr>
            <a:picLocks noChangeAspect="1"/>
          </p:cNvPicPr>
          <p:nvPr/>
        </p:nvPicPr>
        <p:blipFill>
          <a:blip r:embed="rId5"/>
          <a:stretch>
            <a:fillRect/>
          </a:stretch>
        </p:blipFill>
        <p:spPr>
          <a:xfrm>
            <a:off x="54200" y="38899"/>
            <a:ext cx="790575" cy="321959"/>
          </a:xfrm>
          <a:prstGeom prst="rect">
            <a:avLst/>
          </a:prstGeom>
        </p:spPr>
      </p:pic>
    </p:spTree>
    <p:extLst>
      <p:ext uri="{BB962C8B-B14F-4D97-AF65-F5344CB8AC3E}">
        <p14:creationId xmlns:p14="http://schemas.microsoft.com/office/powerpoint/2010/main" val="29794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EC0C5B65-03B9-59DA-379C-52D478C91249}"/>
              </a:ext>
            </a:extLst>
          </p:cNvPr>
          <p:cNvSpPr txBox="1"/>
          <p:nvPr/>
        </p:nvSpPr>
        <p:spPr>
          <a:xfrm>
            <a:off x="-57150" y="1109663"/>
            <a:ext cx="5543550" cy="2709862"/>
          </a:xfrm>
          <a:prstGeom prst="rect">
            <a:avLst/>
          </a:prstGeom>
          <a:solidFill>
            <a:schemeClr val="bg1"/>
          </a:solidFill>
        </p:spPr>
        <p:txBody>
          <a:bodyPr wrap="square" rtlCol="0">
            <a:spAutoFit/>
          </a:bodyPr>
          <a:lstStyle/>
          <a:p>
            <a:endParaRPr lang="da-DK" dirty="0"/>
          </a:p>
        </p:txBody>
      </p:sp>
      <p:sp>
        <p:nvSpPr>
          <p:cNvPr id="4" name="Tekstfelt 3">
            <a:extLst>
              <a:ext uri="{FF2B5EF4-FFF2-40B4-BE49-F238E27FC236}">
                <a16:creationId xmlns:a16="http://schemas.microsoft.com/office/drawing/2014/main" id="{88532C34-B6B4-B98E-DF6C-7D4C6376FBD0}"/>
              </a:ext>
            </a:extLst>
          </p:cNvPr>
          <p:cNvSpPr txBox="1"/>
          <p:nvPr/>
        </p:nvSpPr>
        <p:spPr>
          <a:xfrm>
            <a:off x="330200" y="387053"/>
            <a:ext cx="4667249" cy="396647"/>
          </a:xfrm>
          <a:prstGeom prst="rect">
            <a:avLst/>
          </a:prstGeom>
          <a:noFill/>
        </p:spPr>
        <p:txBody>
          <a:bodyPr wrap="square">
            <a:spAutoFit/>
          </a:bodyPr>
          <a:lstStyle/>
          <a:p>
            <a:pPr algn="ctr">
              <a:lnSpc>
                <a:spcPct val="106000"/>
              </a:lnSpc>
              <a:spcAft>
                <a:spcPts val="800"/>
              </a:spcAft>
            </a:pPr>
            <a:r>
              <a:rPr lang="da-DK" sz="2000" dirty="0">
                <a:ln w="3175"/>
                <a:solidFill>
                  <a:schemeClr val="bg1"/>
                </a:solidFill>
                <a:latin typeface="K2D" panose="00000500000000000000" pitchFamily="2" charset="-34"/>
                <a:ea typeface="Calibri" panose="020F0502020204030204" pitchFamily="34" charset="0"/>
                <a:cs typeface="K2D" panose="00000500000000000000" pitchFamily="2" charset="-34"/>
              </a:rPr>
              <a:t>Tre værdier for overgange og opstart</a:t>
            </a:r>
          </a:p>
        </p:txBody>
      </p:sp>
      <p:sp>
        <p:nvSpPr>
          <p:cNvPr id="5" name="Tekstfelt 4">
            <a:extLst>
              <a:ext uri="{FF2B5EF4-FFF2-40B4-BE49-F238E27FC236}">
                <a16:creationId xmlns:a16="http://schemas.microsoft.com/office/drawing/2014/main" id="{D60E0D64-092C-86DF-B949-42AD4B6A920A}"/>
              </a:ext>
            </a:extLst>
          </p:cNvPr>
          <p:cNvSpPr txBox="1"/>
          <p:nvPr/>
        </p:nvSpPr>
        <p:spPr>
          <a:xfrm>
            <a:off x="1290400" y="1175941"/>
            <a:ext cx="3976925" cy="2569934"/>
          </a:xfrm>
          <a:prstGeom prst="rect">
            <a:avLst/>
          </a:prstGeom>
          <a:noFill/>
        </p:spPr>
        <p:txBody>
          <a:bodyPr wrap="square" rtlCol="0">
            <a:spAutoFit/>
          </a:bodyPr>
          <a:lstStyle/>
          <a:p>
            <a:r>
              <a:rPr lang="da-DK" sz="1100" b="1" dirty="0">
                <a:latin typeface="K2D" panose="00000500000000000000" pitchFamily="2" charset="-34"/>
                <a:cs typeface="K2D" panose="00000500000000000000" pitchFamily="2" charset="-34"/>
              </a:rPr>
              <a:t>Tryghed</a:t>
            </a:r>
            <a:r>
              <a:rPr lang="da-DK" sz="800" b="1" dirty="0">
                <a:latin typeface="K2D" panose="00000500000000000000" pitchFamily="2" charset="-34"/>
                <a:cs typeface="K2D" panose="00000500000000000000" pitchFamily="2" charset="-34"/>
              </a:rPr>
              <a:t> </a:t>
            </a:r>
          </a:p>
          <a:p>
            <a:r>
              <a:rPr lang="da-DK" sz="800" dirty="0">
                <a:latin typeface="K2D" panose="00000500000000000000" pitchFamily="2" charset="-34"/>
                <a:cs typeface="K2D" panose="00000500000000000000" pitchFamily="2" charset="-34"/>
              </a:rPr>
              <a:t>Det er afgørende, at forældre og det lille barn oplever tryghed i overgangen fra hjemmet til dagpleje eller vuggestue. Sundhedsplejersken, dagplejen/vuggestuen og forældrene er alle med til at sikre barnets tryghed i et tæt samarbejde. Kendte voksne, trygge rammer og en rolig atmosfære skaber tryghed.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Mestring </a:t>
            </a:r>
          </a:p>
          <a:p>
            <a:r>
              <a:rPr lang="da-DK" sz="800" dirty="0">
                <a:latin typeface="K2D" panose="00000500000000000000" pitchFamily="2" charset="-34"/>
                <a:cs typeface="K2D" panose="00000500000000000000" pitchFamily="2" charset="-34"/>
              </a:rPr>
              <a:t>Sundhedsplejersken, pædagogen/dagplejen og forældre møder det lille barn med klare, positive forventninger i forhold til overgangen til det nye. Det enkelte barn skal have plads til at eksperimentere og udvikle sig. Det gør ikke noget, at det er svært - det er bare vigtigt, at barnet oplever at kunne mestre det og falde til i de nye omgivelser.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Deltagelse </a:t>
            </a:r>
          </a:p>
          <a:p>
            <a:r>
              <a:rPr lang="da-DK" sz="800" dirty="0">
                <a:latin typeface="K2D" panose="00000500000000000000" pitchFamily="2" charset="-34"/>
                <a:cs typeface="K2D" panose="00000500000000000000" pitchFamily="2" charset="-34"/>
              </a:rPr>
              <a:t>Forældrene og det lille barn har mulighed for at deltage aktivt i overgangen fra hjemmet til dagpleje eller vuggestue, og sundhedsplejersken understøtter og forbereder forældrene på, hvordan de kan deltage. Barnet bliver på bedste måde set, hørt og inviteret ind i børnefællesskabet – og bliver hjulpet til at deltage aktivt i aktiviteter, i eget tempo. </a:t>
            </a:r>
            <a:endParaRPr lang="da-DK" sz="800" b="1" dirty="0">
              <a:latin typeface="K2D" panose="00000500000000000000" pitchFamily="2" charset="-34"/>
              <a:cs typeface="K2D" panose="00000500000000000000" pitchFamily="2" charset="-34"/>
            </a:endParaRPr>
          </a:p>
        </p:txBody>
      </p:sp>
      <p:pic>
        <p:nvPicPr>
          <p:cNvPr id="6" name="Billede 5">
            <a:extLst>
              <a:ext uri="{FF2B5EF4-FFF2-40B4-BE49-F238E27FC236}">
                <a16:creationId xmlns:a16="http://schemas.microsoft.com/office/drawing/2014/main" id="{FE7D9B8F-D404-3D1A-082E-56E876B51D9E}"/>
              </a:ext>
            </a:extLst>
          </p:cNvPr>
          <p:cNvPicPr>
            <a:picLocks noChangeAspect="1"/>
          </p:cNvPicPr>
          <p:nvPr/>
        </p:nvPicPr>
        <p:blipFill>
          <a:blip r:embed="rId2"/>
          <a:stretch>
            <a:fillRect/>
          </a:stretch>
        </p:blipFill>
        <p:spPr>
          <a:xfrm rot="5400000">
            <a:off x="195425" y="2159607"/>
            <a:ext cx="842400" cy="456300"/>
          </a:xfrm>
          <a:prstGeom prst="rect">
            <a:avLst/>
          </a:prstGeom>
        </p:spPr>
      </p:pic>
      <p:pic>
        <p:nvPicPr>
          <p:cNvPr id="7" name="Billede 6">
            <a:extLst>
              <a:ext uri="{FF2B5EF4-FFF2-40B4-BE49-F238E27FC236}">
                <a16:creationId xmlns:a16="http://schemas.microsoft.com/office/drawing/2014/main" id="{541681F7-D8E7-7DA4-CB6E-EC422B7EB4E4}"/>
              </a:ext>
            </a:extLst>
          </p:cNvPr>
          <p:cNvPicPr>
            <a:picLocks noChangeAspect="1"/>
          </p:cNvPicPr>
          <p:nvPr/>
        </p:nvPicPr>
        <p:blipFill>
          <a:blip r:embed="rId3"/>
          <a:stretch>
            <a:fillRect/>
          </a:stretch>
        </p:blipFill>
        <p:spPr>
          <a:xfrm rot="5400000">
            <a:off x="195903" y="3119386"/>
            <a:ext cx="842400" cy="457256"/>
          </a:xfrm>
          <a:prstGeom prst="rect">
            <a:avLst/>
          </a:prstGeom>
        </p:spPr>
      </p:pic>
      <p:pic>
        <p:nvPicPr>
          <p:cNvPr id="8" name="Billede 7">
            <a:extLst>
              <a:ext uri="{FF2B5EF4-FFF2-40B4-BE49-F238E27FC236}">
                <a16:creationId xmlns:a16="http://schemas.microsoft.com/office/drawing/2014/main" id="{82FC016A-183F-798C-5CD3-ADAD445AC231}"/>
              </a:ext>
            </a:extLst>
          </p:cNvPr>
          <p:cNvPicPr>
            <a:picLocks noChangeAspect="1"/>
          </p:cNvPicPr>
          <p:nvPr/>
        </p:nvPicPr>
        <p:blipFill>
          <a:blip r:embed="rId4"/>
          <a:stretch>
            <a:fillRect/>
          </a:stretch>
        </p:blipFill>
        <p:spPr>
          <a:xfrm>
            <a:off x="368145" y="1175941"/>
            <a:ext cx="496960" cy="731688"/>
          </a:xfrm>
          <a:prstGeom prst="rect">
            <a:avLst/>
          </a:prstGeom>
        </p:spPr>
      </p:pic>
      <p:pic>
        <p:nvPicPr>
          <p:cNvPr id="10" name="Billede 9">
            <a:extLst>
              <a:ext uri="{FF2B5EF4-FFF2-40B4-BE49-F238E27FC236}">
                <a16:creationId xmlns:a16="http://schemas.microsoft.com/office/drawing/2014/main" id="{312BE30A-2850-8683-17F7-3C7FAC5EE74E}"/>
              </a:ext>
            </a:extLst>
          </p:cNvPr>
          <p:cNvPicPr>
            <a:picLocks noChangeAspect="1"/>
          </p:cNvPicPr>
          <p:nvPr/>
        </p:nvPicPr>
        <p:blipFill>
          <a:blip r:embed="rId5"/>
          <a:stretch>
            <a:fillRect/>
          </a:stretch>
        </p:blipFill>
        <p:spPr>
          <a:xfrm>
            <a:off x="54200" y="38899"/>
            <a:ext cx="790575" cy="321959"/>
          </a:xfrm>
          <a:prstGeom prst="rect">
            <a:avLst/>
          </a:prstGeom>
        </p:spPr>
      </p:pic>
    </p:spTree>
    <p:extLst>
      <p:ext uri="{BB962C8B-B14F-4D97-AF65-F5344CB8AC3E}">
        <p14:creationId xmlns:p14="http://schemas.microsoft.com/office/powerpoint/2010/main" val="3289854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EC0C5B65-03B9-59DA-379C-52D478C91249}"/>
              </a:ext>
            </a:extLst>
          </p:cNvPr>
          <p:cNvSpPr txBox="1"/>
          <p:nvPr/>
        </p:nvSpPr>
        <p:spPr>
          <a:xfrm>
            <a:off x="-57150" y="1109663"/>
            <a:ext cx="5543550" cy="2709862"/>
          </a:xfrm>
          <a:prstGeom prst="rect">
            <a:avLst/>
          </a:prstGeom>
          <a:solidFill>
            <a:schemeClr val="bg1"/>
          </a:solidFill>
        </p:spPr>
        <p:txBody>
          <a:bodyPr wrap="square" rtlCol="0">
            <a:spAutoFit/>
          </a:bodyPr>
          <a:lstStyle/>
          <a:p>
            <a:endParaRPr lang="da-DK" dirty="0"/>
          </a:p>
        </p:txBody>
      </p:sp>
      <p:sp>
        <p:nvSpPr>
          <p:cNvPr id="4" name="Tekstfelt 3">
            <a:extLst>
              <a:ext uri="{FF2B5EF4-FFF2-40B4-BE49-F238E27FC236}">
                <a16:creationId xmlns:a16="http://schemas.microsoft.com/office/drawing/2014/main" id="{88532C34-B6B4-B98E-DF6C-7D4C6376FBD0}"/>
              </a:ext>
            </a:extLst>
          </p:cNvPr>
          <p:cNvSpPr txBox="1"/>
          <p:nvPr/>
        </p:nvSpPr>
        <p:spPr>
          <a:xfrm>
            <a:off x="330200" y="387053"/>
            <a:ext cx="4667249" cy="396647"/>
          </a:xfrm>
          <a:prstGeom prst="rect">
            <a:avLst/>
          </a:prstGeom>
          <a:noFill/>
        </p:spPr>
        <p:txBody>
          <a:bodyPr wrap="square">
            <a:spAutoFit/>
          </a:bodyPr>
          <a:lstStyle/>
          <a:p>
            <a:pPr algn="ctr">
              <a:lnSpc>
                <a:spcPct val="106000"/>
              </a:lnSpc>
              <a:spcAft>
                <a:spcPts val="800"/>
              </a:spcAft>
            </a:pPr>
            <a:r>
              <a:rPr lang="da-DK" sz="2000" dirty="0">
                <a:ln w="3175"/>
                <a:solidFill>
                  <a:schemeClr val="bg1"/>
                </a:solidFill>
                <a:latin typeface="K2D" panose="00000500000000000000" pitchFamily="2" charset="-34"/>
                <a:ea typeface="Calibri" panose="020F0502020204030204" pitchFamily="34" charset="0"/>
                <a:cs typeface="K2D" panose="00000500000000000000" pitchFamily="2" charset="-34"/>
              </a:rPr>
              <a:t>Tre værdier for overgange og opstart</a:t>
            </a:r>
          </a:p>
        </p:txBody>
      </p:sp>
      <p:sp>
        <p:nvSpPr>
          <p:cNvPr id="5" name="Tekstfelt 4">
            <a:extLst>
              <a:ext uri="{FF2B5EF4-FFF2-40B4-BE49-F238E27FC236}">
                <a16:creationId xmlns:a16="http://schemas.microsoft.com/office/drawing/2014/main" id="{D60E0D64-092C-86DF-B949-42AD4B6A920A}"/>
              </a:ext>
            </a:extLst>
          </p:cNvPr>
          <p:cNvSpPr txBox="1"/>
          <p:nvPr/>
        </p:nvSpPr>
        <p:spPr>
          <a:xfrm>
            <a:off x="1290400" y="1175941"/>
            <a:ext cx="3976925" cy="2569934"/>
          </a:xfrm>
          <a:prstGeom prst="rect">
            <a:avLst/>
          </a:prstGeom>
          <a:noFill/>
        </p:spPr>
        <p:txBody>
          <a:bodyPr wrap="square" rtlCol="0">
            <a:spAutoFit/>
          </a:bodyPr>
          <a:lstStyle/>
          <a:p>
            <a:r>
              <a:rPr lang="da-DK" sz="1100" b="1" dirty="0">
                <a:latin typeface="K2D" panose="00000500000000000000" pitchFamily="2" charset="-34"/>
                <a:cs typeface="K2D" panose="00000500000000000000" pitchFamily="2" charset="-34"/>
              </a:rPr>
              <a:t>Tryghed</a:t>
            </a:r>
            <a:r>
              <a:rPr lang="da-DK" sz="800" b="1" dirty="0">
                <a:latin typeface="K2D" panose="00000500000000000000" pitchFamily="2" charset="-34"/>
                <a:cs typeface="K2D" panose="00000500000000000000" pitchFamily="2" charset="-34"/>
              </a:rPr>
              <a:t> </a:t>
            </a:r>
          </a:p>
          <a:p>
            <a:r>
              <a:rPr lang="da-DK" sz="800" dirty="0">
                <a:latin typeface="K2D" panose="00000500000000000000" pitchFamily="2" charset="-34"/>
                <a:cs typeface="K2D" panose="00000500000000000000" pitchFamily="2" charset="-34"/>
              </a:rPr>
              <a:t>Det er afgørende, at forældre og det lille barn oplever tryghed i overgangen fra hjemmet til dagpleje eller vuggestue. Sundhedsplejersken, dagplejen/vuggestuen og forældrene er alle med til at sikre barnets tryghed i et tæt samarbejde. Kendte voksne, trygge rammer og en rolig atmosfære skaber tryghed.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Mestring </a:t>
            </a:r>
          </a:p>
          <a:p>
            <a:r>
              <a:rPr lang="da-DK" sz="800" dirty="0">
                <a:latin typeface="K2D" panose="00000500000000000000" pitchFamily="2" charset="-34"/>
                <a:cs typeface="K2D" panose="00000500000000000000" pitchFamily="2" charset="-34"/>
              </a:rPr>
              <a:t>Sundhedsplejersken, pædagogen/dagplejen og forældre møder det lille barn med klare, positive forventninger i forhold til overgangen til det nye. Det enkelte barn skal have plads til at eksperimentere og udvikle sig. Det gør ikke noget, at det er svært - det er bare vigtigt, at barnet oplever at kunne mestre det og falde til i de nye omgivelser. </a:t>
            </a:r>
          </a:p>
          <a:p>
            <a:endParaRPr lang="da-DK" sz="800" b="1" dirty="0">
              <a:latin typeface="K2D" panose="00000500000000000000" pitchFamily="2" charset="-34"/>
              <a:cs typeface="K2D" panose="00000500000000000000" pitchFamily="2" charset="-34"/>
            </a:endParaRPr>
          </a:p>
          <a:p>
            <a:r>
              <a:rPr lang="da-DK" sz="1100" b="1" dirty="0">
                <a:latin typeface="K2D" panose="00000500000000000000" pitchFamily="2" charset="-34"/>
                <a:cs typeface="K2D" panose="00000500000000000000" pitchFamily="2" charset="-34"/>
              </a:rPr>
              <a:t>Deltagelse </a:t>
            </a:r>
          </a:p>
          <a:p>
            <a:r>
              <a:rPr lang="da-DK" sz="800" dirty="0">
                <a:latin typeface="K2D" panose="00000500000000000000" pitchFamily="2" charset="-34"/>
                <a:cs typeface="K2D" panose="00000500000000000000" pitchFamily="2" charset="-34"/>
              </a:rPr>
              <a:t>Forældrene og det lille barn har mulighed for at deltage aktivt i overgangen fra hjemmet til dagpleje eller vuggestue, og sundhedsplejersken understøtter og forbereder forældrene på, hvordan de kan deltage. Barnet bliver på bedste måde set, hørt og inviteret ind i børnefællesskabet – og bliver hjulpet til at deltage aktivt i aktiviteter, i eget tempo. </a:t>
            </a:r>
            <a:endParaRPr lang="da-DK" sz="800" b="1" dirty="0">
              <a:latin typeface="K2D" panose="00000500000000000000" pitchFamily="2" charset="-34"/>
              <a:cs typeface="K2D" panose="00000500000000000000" pitchFamily="2" charset="-34"/>
            </a:endParaRPr>
          </a:p>
        </p:txBody>
      </p:sp>
      <p:pic>
        <p:nvPicPr>
          <p:cNvPr id="6" name="Billede 5">
            <a:extLst>
              <a:ext uri="{FF2B5EF4-FFF2-40B4-BE49-F238E27FC236}">
                <a16:creationId xmlns:a16="http://schemas.microsoft.com/office/drawing/2014/main" id="{FE7D9B8F-D404-3D1A-082E-56E876B51D9E}"/>
              </a:ext>
            </a:extLst>
          </p:cNvPr>
          <p:cNvPicPr>
            <a:picLocks noChangeAspect="1"/>
          </p:cNvPicPr>
          <p:nvPr/>
        </p:nvPicPr>
        <p:blipFill>
          <a:blip r:embed="rId2"/>
          <a:stretch>
            <a:fillRect/>
          </a:stretch>
        </p:blipFill>
        <p:spPr>
          <a:xfrm rot="5400000">
            <a:off x="195425" y="2159607"/>
            <a:ext cx="842400" cy="456300"/>
          </a:xfrm>
          <a:prstGeom prst="rect">
            <a:avLst/>
          </a:prstGeom>
        </p:spPr>
      </p:pic>
      <p:pic>
        <p:nvPicPr>
          <p:cNvPr id="7" name="Billede 6">
            <a:extLst>
              <a:ext uri="{FF2B5EF4-FFF2-40B4-BE49-F238E27FC236}">
                <a16:creationId xmlns:a16="http://schemas.microsoft.com/office/drawing/2014/main" id="{541681F7-D8E7-7DA4-CB6E-EC422B7EB4E4}"/>
              </a:ext>
            </a:extLst>
          </p:cNvPr>
          <p:cNvPicPr>
            <a:picLocks noChangeAspect="1"/>
          </p:cNvPicPr>
          <p:nvPr/>
        </p:nvPicPr>
        <p:blipFill>
          <a:blip r:embed="rId3"/>
          <a:stretch>
            <a:fillRect/>
          </a:stretch>
        </p:blipFill>
        <p:spPr>
          <a:xfrm rot="5400000">
            <a:off x="195903" y="3119386"/>
            <a:ext cx="842400" cy="457256"/>
          </a:xfrm>
          <a:prstGeom prst="rect">
            <a:avLst/>
          </a:prstGeom>
        </p:spPr>
      </p:pic>
      <p:pic>
        <p:nvPicPr>
          <p:cNvPr id="8" name="Billede 7">
            <a:extLst>
              <a:ext uri="{FF2B5EF4-FFF2-40B4-BE49-F238E27FC236}">
                <a16:creationId xmlns:a16="http://schemas.microsoft.com/office/drawing/2014/main" id="{82FC016A-183F-798C-5CD3-ADAD445AC231}"/>
              </a:ext>
            </a:extLst>
          </p:cNvPr>
          <p:cNvPicPr>
            <a:picLocks noChangeAspect="1"/>
          </p:cNvPicPr>
          <p:nvPr/>
        </p:nvPicPr>
        <p:blipFill>
          <a:blip r:embed="rId4"/>
          <a:stretch>
            <a:fillRect/>
          </a:stretch>
        </p:blipFill>
        <p:spPr>
          <a:xfrm>
            <a:off x="368145" y="1175941"/>
            <a:ext cx="496960" cy="731688"/>
          </a:xfrm>
          <a:prstGeom prst="rect">
            <a:avLst/>
          </a:prstGeom>
        </p:spPr>
      </p:pic>
      <p:pic>
        <p:nvPicPr>
          <p:cNvPr id="10" name="Billede 9">
            <a:extLst>
              <a:ext uri="{FF2B5EF4-FFF2-40B4-BE49-F238E27FC236}">
                <a16:creationId xmlns:a16="http://schemas.microsoft.com/office/drawing/2014/main" id="{312BE30A-2850-8683-17F7-3C7FAC5EE74E}"/>
              </a:ext>
            </a:extLst>
          </p:cNvPr>
          <p:cNvPicPr>
            <a:picLocks noChangeAspect="1"/>
          </p:cNvPicPr>
          <p:nvPr/>
        </p:nvPicPr>
        <p:blipFill>
          <a:blip r:embed="rId5"/>
          <a:stretch>
            <a:fillRect/>
          </a:stretch>
        </p:blipFill>
        <p:spPr>
          <a:xfrm>
            <a:off x="54200" y="38899"/>
            <a:ext cx="790575" cy="321959"/>
          </a:xfrm>
          <a:prstGeom prst="rect">
            <a:avLst/>
          </a:prstGeom>
        </p:spPr>
      </p:pic>
    </p:spTree>
    <p:extLst>
      <p:ext uri="{BB962C8B-B14F-4D97-AF65-F5344CB8AC3E}">
        <p14:creationId xmlns:p14="http://schemas.microsoft.com/office/powerpoint/2010/main" val="202994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 6"/>
          <p:cNvGraphicFramePr>
            <a:graphicFrameLocks noGrp="1"/>
          </p:cNvGraphicFramePr>
          <p:nvPr>
            <p:extLst>
              <p:ext uri="{D42A27DB-BD31-4B8C-83A1-F6EECF244321}">
                <p14:modId xmlns:p14="http://schemas.microsoft.com/office/powerpoint/2010/main" val="4088514678"/>
              </p:ext>
            </p:extLst>
          </p:nvPr>
        </p:nvGraphicFramePr>
        <p:xfrm>
          <a:off x="3597310" y="208790"/>
          <a:ext cx="382086" cy="3379698"/>
        </p:xfrm>
        <a:graphic>
          <a:graphicData uri="http://schemas.openxmlformats.org/drawingml/2006/table">
            <a:tbl>
              <a:tblPr/>
              <a:tblGrid>
                <a:gridCol w="382086">
                  <a:extLst>
                    <a:ext uri="{9D8B030D-6E8A-4147-A177-3AD203B41FA5}">
                      <a16:colId xmlns:a16="http://schemas.microsoft.com/office/drawing/2014/main" val="3102501648"/>
                    </a:ext>
                  </a:extLst>
                </a:gridCol>
              </a:tblGrid>
              <a:tr h="3379698">
                <a:tc>
                  <a:txBody>
                    <a:bodyPr/>
                    <a:lstStyle/>
                    <a:p>
                      <a:endParaRPr lang="da-DK" dirty="0"/>
                    </a:p>
                  </a:txBody>
                  <a:tcPr>
                    <a:lnL w="12700" cap="flat" cmpd="sng" algn="ctr">
                      <a:solidFill>
                        <a:schemeClr val="bg2">
                          <a:lumMod val="50000"/>
                        </a:schemeClr>
                      </a:solid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703323044"/>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3769642309"/>
              </p:ext>
            </p:extLst>
          </p:nvPr>
        </p:nvGraphicFramePr>
        <p:xfrm>
          <a:off x="3707863" y="1876926"/>
          <a:ext cx="1422080" cy="1364640"/>
        </p:xfrm>
        <a:graphic>
          <a:graphicData uri="http://schemas.openxmlformats.org/drawingml/2006/table">
            <a:tbl>
              <a:tblPr firstRow="1" bandRow="1">
                <a:tableStyleId>{5C22544A-7EE6-4342-B048-85BDC9FD1C3A}</a:tableStyleId>
              </a:tblPr>
              <a:tblGrid>
                <a:gridCol w="1422080">
                  <a:extLst>
                    <a:ext uri="{9D8B030D-6E8A-4147-A177-3AD203B41FA5}">
                      <a16:colId xmlns:a16="http://schemas.microsoft.com/office/drawing/2014/main" val="2185597856"/>
                    </a:ext>
                  </a:extLst>
                </a:gridCol>
              </a:tblGrid>
              <a:tr h="328282">
                <a:tc>
                  <a:txBody>
                    <a:bodyPr/>
                    <a:lstStyle/>
                    <a:p>
                      <a:r>
                        <a:rPr lang="da-DK" sz="900" dirty="0">
                          <a:solidFill>
                            <a:schemeClr val="tx1"/>
                          </a:solidFill>
                          <a:latin typeface="K2D" panose="00000500000000000000" pitchFamily="2" charset="-34"/>
                          <a:cs typeface="K2D" panose="00000500000000000000" pitchFamily="2" charset="-34"/>
                        </a:rPr>
                        <a:t>Forældre til: </a:t>
                      </a:r>
                    </a:p>
                  </a:txBody>
                  <a:tcPr>
                    <a:lnL w="12700" cmpd="sng">
                      <a:noFill/>
                    </a:lnL>
                    <a:lnR w="12700" cmpd="sng">
                      <a:noFill/>
                    </a:lnR>
                    <a:lnT w="12700" cmpd="sng">
                      <a:noFill/>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44546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813715"/>
                  </a:ext>
                </a:extLst>
              </a:tr>
              <a:tr h="328282">
                <a:tc>
                  <a:txBody>
                    <a:bodyPr/>
                    <a:lstStyle/>
                    <a:p>
                      <a:pPr marL="0" marR="0" lvl="0" indent="0" algn="l" defTabSz="504017" rtl="0" eaLnBrk="1" fontAlgn="auto" latinLnBrk="0" hangingPunct="1">
                        <a:lnSpc>
                          <a:spcPct val="100000"/>
                        </a:lnSpc>
                        <a:spcBef>
                          <a:spcPts val="0"/>
                        </a:spcBef>
                        <a:spcAft>
                          <a:spcPts val="0"/>
                        </a:spcAft>
                        <a:buClrTx/>
                        <a:buSzTx/>
                        <a:buFontTx/>
                        <a:buNone/>
                        <a:tabLst/>
                        <a:defRPr/>
                      </a:pPr>
                      <a:r>
                        <a:rPr lang="da-DK" sz="900" b="1" dirty="0">
                          <a:latin typeface="K2D" panose="00000500000000000000" pitchFamily="2" charset="-34"/>
                          <a:cs typeface="K2D" panose="00000500000000000000" pitchFamily="2" charset="-34"/>
                        </a:rPr>
                        <a:t>Mange hilsner fra:</a:t>
                      </a:r>
                    </a:p>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1423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5783950"/>
                  </a:ext>
                </a:extLst>
              </a:tr>
            </a:tbl>
          </a:graphicData>
        </a:graphic>
      </p:graphicFrame>
      <p:sp>
        <p:nvSpPr>
          <p:cNvPr id="9" name="Rektangel 8"/>
          <p:cNvSpPr/>
          <p:nvPr/>
        </p:nvSpPr>
        <p:spPr>
          <a:xfrm>
            <a:off x="4572000" y="208790"/>
            <a:ext cx="501084" cy="663080"/>
          </a:xfrm>
          <a:prstGeom prst="rect">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160740" y="198000"/>
            <a:ext cx="3429000" cy="3046988"/>
          </a:xfrm>
          <a:prstGeom prst="rect">
            <a:avLst/>
          </a:prstGeom>
          <a:noFill/>
        </p:spPr>
        <p:txBody>
          <a:bodyPr wrap="square" rtlCol="0">
            <a:spAutoFit/>
          </a:bodyPr>
          <a:lstStyle/>
          <a:p>
            <a:r>
              <a:rPr lang="da-DK" sz="1050" b="1" dirty="0">
                <a:latin typeface="K2D" panose="00000500000000000000" pitchFamily="2" charset="-34"/>
                <a:cs typeface="K2D" panose="00000500000000000000" pitchFamily="2" charset="-34"/>
              </a:rPr>
              <a:t>Kære forældre</a:t>
            </a:r>
          </a:p>
          <a:p>
            <a:endParaRPr lang="da-DK" sz="9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Inden længe skal jeres barn starte i vuggestue, dagpleje eller hos en privat børnepasser. Vi vil gerne være med til at sikre en god opstart for jeres barn, og at både I og barnet får de bedste forudsætninger for en god start, når I skal til at have en ny hverdag.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Sundhedsplejersken kender jeres barn og familie godt og vil meget gerne deltage i et opstartsmøde i dagtilbuddet.</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 samtalen kan sundhedsplejersken hjælpe med at fortælle de nye voksne om vigtige emner, så vi sikrer at jeres barn kan trives, udvikles og få en god start.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Hvis I laver en aftale om, at sundhedsplejersken skal deltage, vil hun sikre, at hun kommer med til jeres opstartsmøde med dagtilbuddet. Dagplejen eller vuggestuen indkalder til mødet. Hvis jeres barn skal passes i en privatinstitution eller hos en privat børnepasser, skal I selv fortælle dem, at sundhedsplejersken gerne vil deltage i opstartsmødet.</a:t>
            </a:r>
          </a:p>
          <a:p>
            <a:r>
              <a:rPr lang="da-DK" sz="900" dirty="0">
                <a:latin typeface="K2D" panose="00000500000000000000" pitchFamily="2" charset="-34"/>
                <a:cs typeface="K2D" panose="00000500000000000000" pitchFamily="2" charset="-34"/>
              </a:rPr>
              <a:t>		</a:t>
            </a:r>
          </a:p>
        </p:txBody>
      </p:sp>
      <p:pic>
        <p:nvPicPr>
          <p:cNvPr id="6" name="Billede 5"/>
          <p:cNvPicPr>
            <a:picLocks noChangeAspect="1"/>
          </p:cNvPicPr>
          <p:nvPr/>
        </p:nvPicPr>
        <p:blipFill>
          <a:blip r:embed="rId2"/>
          <a:stretch>
            <a:fillRect/>
          </a:stretch>
        </p:blipFill>
        <p:spPr>
          <a:xfrm>
            <a:off x="248637" y="3309258"/>
            <a:ext cx="809800" cy="328765"/>
          </a:xfrm>
          <a:prstGeom prst="rect">
            <a:avLst/>
          </a:prstGeom>
        </p:spPr>
      </p:pic>
      <p:pic>
        <p:nvPicPr>
          <p:cNvPr id="11" name="Billede 10"/>
          <p:cNvPicPr>
            <a:picLocks noChangeAspect="1"/>
          </p:cNvPicPr>
          <p:nvPr/>
        </p:nvPicPr>
        <p:blipFill>
          <a:blip r:embed="rId3"/>
          <a:stretch>
            <a:fillRect/>
          </a:stretch>
        </p:blipFill>
        <p:spPr>
          <a:xfrm>
            <a:off x="4591253" y="314327"/>
            <a:ext cx="462578" cy="452005"/>
          </a:xfrm>
          <a:prstGeom prst="rect">
            <a:avLst/>
          </a:prstGeom>
        </p:spPr>
      </p:pic>
      <p:pic>
        <p:nvPicPr>
          <p:cNvPr id="2" name="Billede 1"/>
          <p:cNvPicPr>
            <a:picLocks noChangeAspect="1"/>
          </p:cNvPicPr>
          <p:nvPr/>
        </p:nvPicPr>
        <p:blipFill>
          <a:blip r:embed="rId4"/>
          <a:stretch>
            <a:fillRect/>
          </a:stretch>
        </p:blipFill>
        <p:spPr>
          <a:xfrm>
            <a:off x="2765934" y="3118874"/>
            <a:ext cx="477543" cy="519149"/>
          </a:xfrm>
          <a:prstGeom prst="rect">
            <a:avLst/>
          </a:prstGeom>
        </p:spPr>
      </p:pic>
    </p:spTree>
    <p:extLst>
      <p:ext uri="{BB962C8B-B14F-4D97-AF65-F5344CB8AC3E}">
        <p14:creationId xmlns:p14="http://schemas.microsoft.com/office/powerpoint/2010/main" val="3152777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 6"/>
          <p:cNvGraphicFramePr>
            <a:graphicFrameLocks noGrp="1"/>
          </p:cNvGraphicFramePr>
          <p:nvPr/>
        </p:nvGraphicFramePr>
        <p:xfrm>
          <a:off x="3597310" y="208790"/>
          <a:ext cx="382086" cy="3379698"/>
        </p:xfrm>
        <a:graphic>
          <a:graphicData uri="http://schemas.openxmlformats.org/drawingml/2006/table">
            <a:tbl>
              <a:tblPr/>
              <a:tblGrid>
                <a:gridCol w="382086">
                  <a:extLst>
                    <a:ext uri="{9D8B030D-6E8A-4147-A177-3AD203B41FA5}">
                      <a16:colId xmlns:a16="http://schemas.microsoft.com/office/drawing/2014/main" val="3102501648"/>
                    </a:ext>
                  </a:extLst>
                </a:gridCol>
              </a:tblGrid>
              <a:tr h="3379698">
                <a:tc>
                  <a:txBody>
                    <a:bodyPr/>
                    <a:lstStyle/>
                    <a:p>
                      <a:endParaRPr lang="da-DK" dirty="0"/>
                    </a:p>
                  </a:txBody>
                  <a:tcPr>
                    <a:lnL w="12700" cap="flat" cmpd="sng" algn="ctr">
                      <a:solidFill>
                        <a:schemeClr val="bg2">
                          <a:lumMod val="50000"/>
                        </a:schemeClr>
                      </a:solid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703323044"/>
                  </a:ext>
                </a:extLst>
              </a:tr>
            </a:tbl>
          </a:graphicData>
        </a:graphic>
      </p:graphicFrame>
      <p:graphicFrame>
        <p:nvGraphicFramePr>
          <p:cNvPr id="8" name="Tabel 7"/>
          <p:cNvGraphicFramePr>
            <a:graphicFrameLocks noGrp="1"/>
          </p:cNvGraphicFramePr>
          <p:nvPr/>
        </p:nvGraphicFramePr>
        <p:xfrm>
          <a:off x="3707863" y="1876926"/>
          <a:ext cx="1422080" cy="1364640"/>
        </p:xfrm>
        <a:graphic>
          <a:graphicData uri="http://schemas.openxmlformats.org/drawingml/2006/table">
            <a:tbl>
              <a:tblPr firstRow="1" bandRow="1">
                <a:tableStyleId>{5C22544A-7EE6-4342-B048-85BDC9FD1C3A}</a:tableStyleId>
              </a:tblPr>
              <a:tblGrid>
                <a:gridCol w="1422080">
                  <a:extLst>
                    <a:ext uri="{9D8B030D-6E8A-4147-A177-3AD203B41FA5}">
                      <a16:colId xmlns:a16="http://schemas.microsoft.com/office/drawing/2014/main" val="2185597856"/>
                    </a:ext>
                  </a:extLst>
                </a:gridCol>
              </a:tblGrid>
              <a:tr h="328282">
                <a:tc>
                  <a:txBody>
                    <a:bodyPr/>
                    <a:lstStyle/>
                    <a:p>
                      <a:r>
                        <a:rPr lang="da-DK" sz="900" dirty="0">
                          <a:solidFill>
                            <a:schemeClr val="tx1"/>
                          </a:solidFill>
                          <a:latin typeface="K2D" panose="00000500000000000000" pitchFamily="2" charset="-34"/>
                          <a:cs typeface="K2D" panose="00000500000000000000" pitchFamily="2" charset="-34"/>
                        </a:rPr>
                        <a:t>Forældre til: </a:t>
                      </a:r>
                    </a:p>
                  </a:txBody>
                  <a:tcPr>
                    <a:lnL w="12700" cmpd="sng">
                      <a:noFill/>
                    </a:lnL>
                    <a:lnR w="12700" cmpd="sng">
                      <a:noFill/>
                    </a:lnR>
                    <a:lnT w="12700" cmpd="sng">
                      <a:noFill/>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44546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813715"/>
                  </a:ext>
                </a:extLst>
              </a:tr>
              <a:tr h="328282">
                <a:tc>
                  <a:txBody>
                    <a:bodyPr/>
                    <a:lstStyle/>
                    <a:p>
                      <a:pPr marL="0" marR="0" lvl="0" indent="0" algn="l" defTabSz="504017" rtl="0" eaLnBrk="1" fontAlgn="auto" latinLnBrk="0" hangingPunct="1">
                        <a:lnSpc>
                          <a:spcPct val="100000"/>
                        </a:lnSpc>
                        <a:spcBef>
                          <a:spcPts val="0"/>
                        </a:spcBef>
                        <a:spcAft>
                          <a:spcPts val="0"/>
                        </a:spcAft>
                        <a:buClrTx/>
                        <a:buSzTx/>
                        <a:buFontTx/>
                        <a:buNone/>
                        <a:tabLst/>
                        <a:defRPr/>
                      </a:pPr>
                      <a:r>
                        <a:rPr lang="da-DK" sz="900" b="1" dirty="0">
                          <a:latin typeface="K2D" panose="00000500000000000000" pitchFamily="2" charset="-34"/>
                          <a:cs typeface="K2D" panose="00000500000000000000" pitchFamily="2" charset="-34"/>
                        </a:rPr>
                        <a:t>Mange hilsner fra:</a:t>
                      </a:r>
                    </a:p>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1423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5783950"/>
                  </a:ext>
                </a:extLst>
              </a:tr>
            </a:tbl>
          </a:graphicData>
        </a:graphic>
      </p:graphicFrame>
      <p:sp>
        <p:nvSpPr>
          <p:cNvPr id="9" name="Rektangel 8"/>
          <p:cNvSpPr/>
          <p:nvPr/>
        </p:nvSpPr>
        <p:spPr>
          <a:xfrm>
            <a:off x="4572000" y="208790"/>
            <a:ext cx="501084" cy="663080"/>
          </a:xfrm>
          <a:prstGeom prst="rect">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160740" y="198000"/>
            <a:ext cx="3429000" cy="3046988"/>
          </a:xfrm>
          <a:prstGeom prst="rect">
            <a:avLst/>
          </a:prstGeom>
          <a:noFill/>
        </p:spPr>
        <p:txBody>
          <a:bodyPr wrap="square" rtlCol="0">
            <a:spAutoFit/>
          </a:bodyPr>
          <a:lstStyle/>
          <a:p>
            <a:r>
              <a:rPr lang="da-DK" sz="1050" b="1" dirty="0">
                <a:latin typeface="K2D" panose="00000500000000000000" pitchFamily="2" charset="-34"/>
                <a:cs typeface="K2D" panose="00000500000000000000" pitchFamily="2" charset="-34"/>
              </a:rPr>
              <a:t>Kære forældre</a:t>
            </a:r>
          </a:p>
          <a:p>
            <a:endParaRPr lang="da-DK" sz="9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Inden længe skal jeres barn starte i vuggestue, dagpleje eller hos en privat børnepasser. Vi vil gerne være med til at sikre en god opstart for jeres barn, og at både I og barnet får de bedste forudsætninger for en god start, når I skal til at have en ny hverdag.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Sundhedsplejersken kender jeres barn og familie godt og vil meget gerne deltage i et opstartsmøde i dagtilbuddet.</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 samtalen kan sundhedsplejersken hjælpe med at fortælle de nye voksne om vigtige emner, så vi sikrer at jeres barn kan trives, udvikles og få en god start.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Hvis I laver en aftale om, at sundhedsplejersken skal deltage, vil hun sikre, at hun kommer med til jeres opstartsmøde med dagtilbuddet. Dagplejen eller vuggestuen indkalder til mødet. Hvis jeres barn skal passes i en privatinstitution eller hos en privat børnepasser, skal I selv fortælle dem, at sundhedsplejersken gerne vil deltage i opstartsmødet.</a:t>
            </a:r>
          </a:p>
          <a:p>
            <a:r>
              <a:rPr lang="da-DK" sz="900" dirty="0">
                <a:latin typeface="K2D" panose="00000500000000000000" pitchFamily="2" charset="-34"/>
                <a:cs typeface="K2D" panose="00000500000000000000" pitchFamily="2" charset="-34"/>
              </a:rPr>
              <a:t>		</a:t>
            </a:r>
          </a:p>
        </p:txBody>
      </p:sp>
      <p:pic>
        <p:nvPicPr>
          <p:cNvPr id="6" name="Billede 5"/>
          <p:cNvPicPr>
            <a:picLocks noChangeAspect="1"/>
          </p:cNvPicPr>
          <p:nvPr/>
        </p:nvPicPr>
        <p:blipFill>
          <a:blip r:embed="rId2"/>
          <a:stretch>
            <a:fillRect/>
          </a:stretch>
        </p:blipFill>
        <p:spPr>
          <a:xfrm>
            <a:off x="248637" y="3309258"/>
            <a:ext cx="809800" cy="328765"/>
          </a:xfrm>
          <a:prstGeom prst="rect">
            <a:avLst/>
          </a:prstGeom>
        </p:spPr>
      </p:pic>
      <p:pic>
        <p:nvPicPr>
          <p:cNvPr id="11" name="Billede 10"/>
          <p:cNvPicPr>
            <a:picLocks noChangeAspect="1"/>
          </p:cNvPicPr>
          <p:nvPr/>
        </p:nvPicPr>
        <p:blipFill>
          <a:blip r:embed="rId3"/>
          <a:stretch>
            <a:fillRect/>
          </a:stretch>
        </p:blipFill>
        <p:spPr>
          <a:xfrm>
            <a:off x="4591253" y="314327"/>
            <a:ext cx="462578" cy="452005"/>
          </a:xfrm>
          <a:prstGeom prst="rect">
            <a:avLst/>
          </a:prstGeom>
        </p:spPr>
      </p:pic>
      <p:pic>
        <p:nvPicPr>
          <p:cNvPr id="2" name="Billede 1"/>
          <p:cNvPicPr>
            <a:picLocks noChangeAspect="1"/>
          </p:cNvPicPr>
          <p:nvPr/>
        </p:nvPicPr>
        <p:blipFill>
          <a:blip r:embed="rId4"/>
          <a:stretch>
            <a:fillRect/>
          </a:stretch>
        </p:blipFill>
        <p:spPr>
          <a:xfrm>
            <a:off x="2765934" y="3118874"/>
            <a:ext cx="477543" cy="519149"/>
          </a:xfrm>
          <a:prstGeom prst="rect">
            <a:avLst/>
          </a:prstGeom>
        </p:spPr>
      </p:pic>
    </p:spTree>
    <p:extLst>
      <p:ext uri="{BB962C8B-B14F-4D97-AF65-F5344CB8AC3E}">
        <p14:creationId xmlns:p14="http://schemas.microsoft.com/office/powerpoint/2010/main" val="4084573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 6"/>
          <p:cNvGraphicFramePr>
            <a:graphicFrameLocks noGrp="1"/>
          </p:cNvGraphicFramePr>
          <p:nvPr/>
        </p:nvGraphicFramePr>
        <p:xfrm>
          <a:off x="3597310" y="208790"/>
          <a:ext cx="382086" cy="3379698"/>
        </p:xfrm>
        <a:graphic>
          <a:graphicData uri="http://schemas.openxmlformats.org/drawingml/2006/table">
            <a:tbl>
              <a:tblPr/>
              <a:tblGrid>
                <a:gridCol w="382086">
                  <a:extLst>
                    <a:ext uri="{9D8B030D-6E8A-4147-A177-3AD203B41FA5}">
                      <a16:colId xmlns:a16="http://schemas.microsoft.com/office/drawing/2014/main" val="3102501648"/>
                    </a:ext>
                  </a:extLst>
                </a:gridCol>
              </a:tblGrid>
              <a:tr h="3379698">
                <a:tc>
                  <a:txBody>
                    <a:bodyPr/>
                    <a:lstStyle/>
                    <a:p>
                      <a:endParaRPr lang="da-DK" dirty="0"/>
                    </a:p>
                  </a:txBody>
                  <a:tcPr>
                    <a:lnL w="12700" cap="flat" cmpd="sng" algn="ctr">
                      <a:solidFill>
                        <a:schemeClr val="bg2">
                          <a:lumMod val="50000"/>
                        </a:schemeClr>
                      </a:solid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703323044"/>
                  </a:ext>
                </a:extLst>
              </a:tr>
            </a:tbl>
          </a:graphicData>
        </a:graphic>
      </p:graphicFrame>
      <p:graphicFrame>
        <p:nvGraphicFramePr>
          <p:cNvPr id="8" name="Tabel 7"/>
          <p:cNvGraphicFramePr>
            <a:graphicFrameLocks noGrp="1"/>
          </p:cNvGraphicFramePr>
          <p:nvPr/>
        </p:nvGraphicFramePr>
        <p:xfrm>
          <a:off x="3707863" y="1876926"/>
          <a:ext cx="1422080" cy="1364640"/>
        </p:xfrm>
        <a:graphic>
          <a:graphicData uri="http://schemas.openxmlformats.org/drawingml/2006/table">
            <a:tbl>
              <a:tblPr firstRow="1" bandRow="1">
                <a:tableStyleId>{5C22544A-7EE6-4342-B048-85BDC9FD1C3A}</a:tableStyleId>
              </a:tblPr>
              <a:tblGrid>
                <a:gridCol w="1422080">
                  <a:extLst>
                    <a:ext uri="{9D8B030D-6E8A-4147-A177-3AD203B41FA5}">
                      <a16:colId xmlns:a16="http://schemas.microsoft.com/office/drawing/2014/main" val="2185597856"/>
                    </a:ext>
                  </a:extLst>
                </a:gridCol>
              </a:tblGrid>
              <a:tr h="328282">
                <a:tc>
                  <a:txBody>
                    <a:bodyPr/>
                    <a:lstStyle/>
                    <a:p>
                      <a:r>
                        <a:rPr lang="da-DK" sz="900" dirty="0">
                          <a:solidFill>
                            <a:schemeClr val="tx1"/>
                          </a:solidFill>
                          <a:latin typeface="K2D" panose="00000500000000000000" pitchFamily="2" charset="-34"/>
                          <a:cs typeface="K2D" panose="00000500000000000000" pitchFamily="2" charset="-34"/>
                        </a:rPr>
                        <a:t>Forældre til: </a:t>
                      </a:r>
                    </a:p>
                  </a:txBody>
                  <a:tcPr>
                    <a:lnL w="12700" cmpd="sng">
                      <a:noFill/>
                    </a:lnL>
                    <a:lnR w="12700" cmpd="sng">
                      <a:noFill/>
                    </a:lnR>
                    <a:lnT w="12700" cmpd="sng">
                      <a:noFill/>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44546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813715"/>
                  </a:ext>
                </a:extLst>
              </a:tr>
              <a:tr h="328282">
                <a:tc>
                  <a:txBody>
                    <a:bodyPr/>
                    <a:lstStyle/>
                    <a:p>
                      <a:pPr marL="0" marR="0" lvl="0" indent="0" algn="l" defTabSz="504017" rtl="0" eaLnBrk="1" fontAlgn="auto" latinLnBrk="0" hangingPunct="1">
                        <a:lnSpc>
                          <a:spcPct val="100000"/>
                        </a:lnSpc>
                        <a:spcBef>
                          <a:spcPts val="0"/>
                        </a:spcBef>
                        <a:spcAft>
                          <a:spcPts val="0"/>
                        </a:spcAft>
                        <a:buClrTx/>
                        <a:buSzTx/>
                        <a:buFontTx/>
                        <a:buNone/>
                        <a:tabLst/>
                        <a:defRPr/>
                      </a:pPr>
                      <a:r>
                        <a:rPr lang="da-DK" sz="900" b="1" dirty="0">
                          <a:latin typeface="K2D" panose="00000500000000000000" pitchFamily="2" charset="-34"/>
                          <a:cs typeface="K2D" panose="00000500000000000000" pitchFamily="2" charset="-34"/>
                        </a:rPr>
                        <a:t>Mange hilsner fra:</a:t>
                      </a:r>
                    </a:p>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1423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5783950"/>
                  </a:ext>
                </a:extLst>
              </a:tr>
            </a:tbl>
          </a:graphicData>
        </a:graphic>
      </p:graphicFrame>
      <p:sp>
        <p:nvSpPr>
          <p:cNvPr id="9" name="Rektangel 8"/>
          <p:cNvSpPr/>
          <p:nvPr/>
        </p:nvSpPr>
        <p:spPr>
          <a:xfrm>
            <a:off x="4572000" y="208790"/>
            <a:ext cx="501084" cy="663080"/>
          </a:xfrm>
          <a:prstGeom prst="rect">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160740" y="198000"/>
            <a:ext cx="3429000" cy="3046988"/>
          </a:xfrm>
          <a:prstGeom prst="rect">
            <a:avLst/>
          </a:prstGeom>
          <a:noFill/>
        </p:spPr>
        <p:txBody>
          <a:bodyPr wrap="square" rtlCol="0">
            <a:spAutoFit/>
          </a:bodyPr>
          <a:lstStyle/>
          <a:p>
            <a:r>
              <a:rPr lang="da-DK" sz="1050" b="1" dirty="0">
                <a:latin typeface="K2D" panose="00000500000000000000" pitchFamily="2" charset="-34"/>
                <a:cs typeface="K2D" panose="00000500000000000000" pitchFamily="2" charset="-34"/>
              </a:rPr>
              <a:t>Kære forældre</a:t>
            </a:r>
          </a:p>
          <a:p>
            <a:endParaRPr lang="da-DK" sz="9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Inden længe skal jeres barn starte i vuggestue, dagpleje eller hos en privat børnepasser. Vi vil gerne være med til at sikre en god opstart for jeres barn, og at både I og barnet får de bedste forudsætninger for en god start, når I skal til at have en ny hverdag.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Sundhedsplejersken kender jeres barn og familie godt og vil meget gerne deltage i et opstartsmøde i dagtilbuddet.</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 samtalen kan sundhedsplejersken hjælpe med at fortælle de nye voksne om vigtige emner, så vi sikrer at jeres barn kan trives, udvikles og få en god start.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Hvis I laver en aftale om, at sundhedsplejersken skal deltage, vil hun sikre, at hun kommer med til jeres opstartsmøde med dagtilbuddet. Dagplejen eller vuggestuen indkalder til mødet. Hvis jeres barn skal passes i en privatinstitution eller hos en privat børnepasser, skal I selv fortælle dem, at sundhedsplejersken gerne vil deltage i opstartsmødet.</a:t>
            </a:r>
          </a:p>
          <a:p>
            <a:r>
              <a:rPr lang="da-DK" sz="900" dirty="0">
                <a:latin typeface="K2D" panose="00000500000000000000" pitchFamily="2" charset="-34"/>
                <a:cs typeface="K2D" panose="00000500000000000000" pitchFamily="2" charset="-34"/>
              </a:rPr>
              <a:t>		</a:t>
            </a:r>
          </a:p>
        </p:txBody>
      </p:sp>
      <p:pic>
        <p:nvPicPr>
          <p:cNvPr id="6" name="Billede 5"/>
          <p:cNvPicPr>
            <a:picLocks noChangeAspect="1"/>
          </p:cNvPicPr>
          <p:nvPr/>
        </p:nvPicPr>
        <p:blipFill>
          <a:blip r:embed="rId2"/>
          <a:stretch>
            <a:fillRect/>
          </a:stretch>
        </p:blipFill>
        <p:spPr>
          <a:xfrm>
            <a:off x="248637" y="3309258"/>
            <a:ext cx="809800" cy="328765"/>
          </a:xfrm>
          <a:prstGeom prst="rect">
            <a:avLst/>
          </a:prstGeom>
        </p:spPr>
      </p:pic>
      <p:pic>
        <p:nvPicPr>
          <p:cNvPr id="11" name="Billede 10"/>
          <p:cNvPicPr>
            <a:picLocks noChangeAspect="1"/>
          </p:cNvPicPr>
          <p:nvPr/>
        </p:nvPicPr>
        <p:blipFill>
          <a:blip r:embed="rId3"/>
          <a:stretch>
            <a:fillRect/>
          </a:stretch>
        </p:blipFill>
        <p:spPr>
          <a:xfrm>
            <a:off x="4591253" y="314327"/>
            <a:ext cx="462578" cy="452005"/>
          </a:xfrm>
          <a:prstGeom prst="rect">
            <a:avLst/>
          </a:prstGeom>
        </p:spPr>
      </p:pic>
      <p:pic>
        <p:nvPicPr>
          <p:cNvPr id="2" name="Billede 1"/>
          <p:cNvPicPr>
            <a:picLocks noChangeAspect="1"/>
          </p:cNvPicPr>
          <p:nvPr/>
        </p:nvPicPr>
        <p:blipFill>
          <a:blip r:embed="rId4"/>
          <a:stretch>
            <a:fillRect/>
          </a:stretch>
        </p:blipFill>
        <p:spPr>
          <a:xfrm>
            <a:off x="2765934" y="3118874"/>
            <a:ext cx="477543" cy="519149"/>
          </a:xfrm>
          <a:prstGeom prst="rect">
            <a:avLst/>
          </a:prstGeom>
        </p:spPr>
      </p:pic>
    </p:spTree>
    <p:extLst>
      <p:ext uri="{BB962C8B-B14F-4D97-AF65-F5344CB8AC3E}">
        <p14:creationId xmlns:p14="http://schemas.microsoft.com/office/powerpoint/2010/main" val="3456081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 6"/>
          <p:cNvGraphicFramePr>
            <a:graphicFrameLocks noGrp="1"/>
          </p:cNvGraphicFramePr>
          <p:nvPr/>
        </p:nvGraphicFramePr>
        <p:xfrm>
          <a:off x="3597310" y="208790"/>
          <a:ext cx="382086" cy="3379698"/>
        </p:xfrm>
        <a:graphic>
          <a:graphicData uri="http://schemas.openxmlformats.org/drawingml/2006/table">
            <a:tbl>
              <a:tblPr/>
              <a:tblGrid>
                <a:gridCol w="382086">
                  <a:extLst>
                    <a:ext uri="{9D8B030D-6E8A-4147-A177-3AD203B41FA5}">
                      <a16:colId xmlns:a16="http://schemas.microsoft.com/office/drawing/2014/main" val="3102501648"/>
                    </a:ext>
                  </a:extLst>
                </a:gridCol>
              </a:tblGrid>
              <a:tr h="3379698">
                <a:tc>
                  <a:txBody>
                    <a:bodyPr/>
                    <a:lstStyle/>
                    <a:p>
                      <a:endParaRPr lang="da-DK" dirty="0"/>
                    </a:p>
                  </a:txBody>
                  <a:tcPr>
                    <a:lnL w="12700" cap="flat" cmpd="sng" algn="ctr">
                      <a:solidFill>
                        <a:schemeClr val="bg2">
                          <a:lumMod val="50000"/>
                        </a:schemeClr>
                      </a:solid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703323044"/>
                  </a:ext>
                </a:extLst>
              </a:tr>
            </a:tbl>
          </a:graphicData>
        </a:graphic>
      </p:graphicFrame>
      <p:graphicFrame>
        <p:nvGraphicFramePr>
          <p:cNvPr id="8" name="Tabel 7"/>
          <p:cNvGraphicFramePr>
            <a:graphicFrameLocks noGrp="1"/>
          </p:cNvGraphicFramePr>
          <p:nvPr/>
        </p:nvGraphicFramePr>
        <p:xfrm>
          <a:off x="3707863" y="1876926"/>
          <a:ext cx="1422080" cy="1364640"/>
        </p:xfrm>
        <a:graphic>
          <a:graphicData uri="http://schemas.openxmlformats.org/drawingml/2006/table">
            <a:tbl>
              <a:tblPr firstRow="1" bandRow="1">
                <a:tableStyleId>{5C22544A-7EE6-4342-B048-85BDC9FD1C3A}</a:tableStyleId>
              </a:tblPr>
              <a:tblGrid>
                <a:gridCol w="1422080">
                  <a:extLst>
                    <a:ext uri="{9D8B030D-6E8A-4147-A177-3AD203B41FA5}">
                      <a16:colId xmlns:a16="http://schemas.microsoft.com/office/drawing/2014/main" val="2185597856"/>
                    </a:ext>
                  </a:extLst>
                </a:gridCol>
              </a:tblGrid>
              <a:tr h="328282">
                <a:tc>
                  <a:txBody>
                    <a:bodyPr/>
                    <a:lstStyle/>
                    <a:p>
                      <a:r>
                        <a:rPr lang="da-DK" sz="900" dirty="0">
                          <a:solidFill>
                            <a:schemeClr val="tx1"/>
                          </a:solidFill>
                          <a:latin typeface="K2D" panose="00000500000000000000" pitchFamily="2" charset="-34"/>
                          <a:cs typeface="K2D" panose="00000500000000000000" pitchFamily="2" charset="-34"/>
                        </a:rPr>
                        <a:t>Forældre til: </a:t>
                      </a:r>
                    </a:p>
                  </a:txBody>
                  <a:tcPr>
                    <a:lnL w="12700" cmpd="sng">
                      <a:noFill/>
                    </a:lnL>
                    <a:lnR w="12700" cmpd="sng">
                      <a:noFill/>
                    </a:lnR>
                    <a:lnT w="12700" cmpd="sng">
                      <a:noFill/>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44546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813715"/>
                  </a:ext>
                </a:extLst>
              </a:tr>
              <a:tr h="328282">
                <a:tc>
                  <a:txBody>
                    <a:bodyPr/>
                    <a:lstStyle/>
                    <a:p>
                      <a:pPr marL="0" marR="0" lvl="0" indent="0" algn="l" defTabSz="504017" rtl="0" eaLnBrk="1" fontAlgn="auto" latinLnBrk="0" hangingPunct="1">
                        <a:lnSpc>
                          <a:spcPct val="100000"/>
                        </a:lnSpc>
                        <a:spcBef>
                          <a:spcPts val="0"/>
                        </a:spcBef>
                        <a:spcAft>
                          <a:spcPts val="0"/>
                        </a:spcAft>
                        <a:buClrTx/>
                        <a:buSzTx/>
                        <a:buFontTx/>
                        <a:buNone/>
                        <a:tabLst/>
                        <a:defRPr/>
                      </a:pPr>
                      <a:r>
                        <a:rPr lang="da-DK" sz="900" b="1" dirty="0">
                          <a:latin typeface="K2D" panose="00000500000000000000" pitchFamily="2" charset="-34"/>
                          <a:cs typeface="K2D" panose="00000500000000000000" pitchFamily="2" charset="-34"/>
                        </a:rPr>
                        <a:t>Mange hilsner fra:</a:t>
                      </a:r>
                    </a:p>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14234"/>
                  </a:ext>
                </a:extLst>
              </a:tr>
              <a:tr h="328282">
                <a:tc>
                  <a:txBody>
                    <a:bodyPr/>
                    <a:lstStyle/>
                    <a:p>
                      <a:endParaRPr lang="da-DK" dirty="0">
                        <a:latin typeface="K2D" panose="00000500000000000000" pitchFamily="2" charset="-34"/>
                        <a:cs typeface="K2D" panose="00000500000000000000" pitchFamily="2" charset="-34"/>
                      </a:endParaRPr>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5783950"/>
                  </a:ext>
                </a:extLst>
              </a:tr>
            </a:tbl>
          </a:graphicData>
        </a:graphic>
      </p:graphicFrame>
      <p:sp>
        <p:nvSpPr>
          <p:cNvPr id="9" name="Rektangel 8"/>
          <p:cNvSpPr/>
          <p:nvPr/>
        </p:nvSpPr>
        <p:spPr>
          <a:xfrm>
            <a:off x="4572000" y="208790"/>
            <a:ext cx="501084" cy="663080"/>
          </a:xfrm>
          <a:prstGeom prst="rect">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160740" y="198000"/>
            <a:ext cx="3429000" cy="3046988"/>
          </a:xfrm>
          <a:prstGeom prst="rect">
            <a:avLst/>
          </a:prstGeom>
          <a:noFill/>
        </p:spPr>
        <p:txBody>
          <a:bodyPr wrap="square" rtlCol="0">
            <a:spAutoFit/>
          </a:bodyPr>
          <a:lstStyle/>
          <a:p>
            <a:r>
              <a:rPr lang="da-DK" sz="1050" b="1" dirty="0">
                <a:latin typeface="K2D" panose="00000500000000000000" pitchFamily="2" charset="-34"/>
                <a:cs typeface="K2D" panose="00000500000000000000" pitchFamily="2" charset="-34"/>
              </a:rPr>
              <a:t>Kære forældre</a:t>
            </a:r>
          </a:p>
          <a:p>
            <a:endParaRPr lang="da-DK" sz="9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Inden længe skal jeres barn starte i vuggestue, dagpleje eller hos en privat børnepasser. Vi vil gerne være med til at sikre en god opstart for jeres barn, og at både I og barnet får de bedste forudsætninger for en god start, når I skal til at have en ny hverdag.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Sundhedsplejersken kender jeres barn og familie godt og vil meget gerne deltage i et opstartsmøde i dagtilbuddet.</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I samtalen kan sundhedsplejersken hjælpe med at fortælle de nye voksne om vigtige emner, så vi sikrer at jeres barn kan trives, udvikles og få en god start. </a:t>
            </a:r>
          </a:p>
          <a:p>
            <a:endParaRPr lang="da-DK" sz="700" dirty="0">
              <a:latin typeface="K2D" panose="00000500000000000000" pitchFamily="2" charset="-34"/>
              <a:cs typeface="K2D" panose="00000500000000000000" pitchFamily="2" charset="-34"/>
            </a:endParaRPr>
          </a:p>
          <a:p>
            <a:r>
              <a:rPr lang="da-DK" sz="900" dirty="0">
                <a:latin typeface="K2D" panose="00000500000000000000" pitchFamily="2" charset="-34"/>
                <a:cs typeface="K2D" panose="00000500000000000000" pitchFamily="2" charset="-34"/>
              </a:rPr>
              <a:t>Hvis I laver en aftale om, at sundhedsplejersken skal deltage, vil hun sikre, at hun kommer med til jeres opstartsmøde med dagtilbuddet. Dagplejen eller vuggestuen indkalder til mødet. Hvis jeres barn skal passes i en privatinstitution eller hos en privat børnepasser, skal I selv fortælle dem, at sundhedsplejersken gerne vil deltage i opstartsmødet.</a:t>
            </a:r>
          </a:p>
          <a:p>
            <a:r>
              <a:rPr lang="da-DK" sz="900" dirty="0">
                <a:latin typeface="K2D" panose="00000500000000000000" pitchFamily="2" charset="-34"/>
                <a:cs typeface="K2D" panose="00000500000000000000" pitchFamily="2" charset="-34"/>
              </a:rPr>
              <a:t>		</a:t>
            </a:r>
          </a:p>
        </p:txBody>
      </p:sp>
      <p:pic>
        <p:nvPicPr>
          <p:cNvPr id="6" name="Billede 5"/>
          <p:cNvPicPr>
            <a:picLocks noChangeAspect="1"/>
          </p:cNvPicPr>
          <p:nvPr/>
        </p:nvPicPr>
        <p:blipFill>
          <a:blip r:embed="rId2"/>
          <a:stretch>
            <a:fillRect/>
          </a:stretch>
        </p:blipFill>
        <p:spPr>
          <a:xfrm>
            <a:off x="248637" y="3309258"/>
            <a:ext cx="809800" cy="328765"/>
          </a:xfrm>
          <a:prstGeom prst="rect">
            <a:avLst/>
          </a:prstGeom>
        </p:spPr>
      </p:pic>
      <p:pic>
        <p:nvPicPr>
          <p:cNvPr id="11" name="Billede 10"/>
          <p:cNvPicPr>
            <a:picLocks noChangeAspect="1"/>
          </p:cNvPicPr>
          <p:nvPr/>
        </p:nvPicPr>
        <p:blipFill>
          <a:blip r:embed="rId3"/>
          <a:stretch>
            <a:fillRect/>
          </a:stretch>
        </p:blipFill>
        <p:spPr>
          <a:xfrm>
            <a:off x="4591253" y="314327"/>
            <a:ext cx="462578" cy="452005"/>
          </a:xfrm>
          <a:prstGeom prst="rect">
            <a:avLst/>
          </a:prstGeom>
        </p:spPr>
      </p:pic>
      <p:pic>
        <p:nvPicPr>
          <p:cNvPr id="2" name="Billede 1"/>
          <p:cNvPicPr>
            <a:picLocks noChangeAspect="1"/>
          </p:cNvPicPr>
          <p:nvPr/>
        </p:nvPicPr>
        <p:blipFill>
          <a:blip r:embed="rId4"/>
          <a:stretch>
            <a:fillRect/>
          </a:stretch>
        </p:blipFill>
        <p:spPr>
          <a:xfrm>
            <a:off x="2765934" y="3118874"/>
            <a:ext cx="477543" cy="519149"/>
          </a:xfrm>
          <a:prstGeom prst="rect">
            <a:avLst/>
          </a:prstGeom>
        </p:spPr>
      </p:pic>
    </p:spTree>
    <p:extLst>
      <p:ext uri="{BB962C8B-B14F-4D97-AF65-F5344CB8AC3E}">
        <p14:creationId xmlns:p14="http://schemas.microsoft.com/office/powerpoint/2010/main" val="2045590822"/>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DA190FC606E340ADA87F41D7E17C87" ma:contentTypeVersion="10" ma:contentTypeDescription="Create a new document." ma:contentTypeScope="" ma:versionID="078a1621f95f3bc79b5ef30f7793b831">
  <xsd:schema xmlns:xsd="http://www.w3.org/2001/XMLSchema" xmlns:xs="http://www.w3.org/2001/XMLSchema" xmlns:p="http://schemas.microsoft.com/office/2006/metadata/properties" xmlns:ns2="d4b852a6-d247-48b6-a0f7-1dea85124889" xmlns:ns3="f19a6cd3-3d27-4d29-853c-fe4e6c6134e3" targetNamespace="http://schemas.microsoft.com/office/2006/metadata/properties" ma:root="true" ma:fieldsID="78f43199839f8967c64c3b0aa27fa794" ns2:_="" ns3:_="">
    <xsd:import namespace="d4b852a6-d247-48b6-a0f7-1dea85124889"/>
    <xsd:import namespace="f19a6cd3-3d27-4d29-853c-fe4e6c6134e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b852a6-d247-48b6-a0f7-1dea851248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a7cdebc-78d2-4742-a55c-ca0afb0961a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19a6cd3-3d27-4d29-853c-fe4e6c6134e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3d273f2-c92f-4c6a-b36b-3aa7502352a0}" ma:internalName="TaxCatchAll" ma:showField="CatchAllData" ma:web="f19a6cd3-3d27-4d29-853c-fe4e6c6134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19a6cd3-3d27-4d29-853c-fe4e6c6134e3" xsi:nil="true"/>
    <lcf76f155ced4ddcb4097134ff3c332f xmlns="d4b852a6-d247-48b6-a0f7-1dea8512488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0DD1709-19F1-4C22-8221-58C81C7C9800}"/>
</file>

<file path=customXml/itemProps2.xml><?xml version="1.0" encoding="utf-8"?>
<ds:datastoreItem xmlns:ds="http://schemas.openxmlformats.org/officeDocument/2006/customXml" ds:itemID="{DE6445A1-C236-4397-9B1E-C3BDD22AEECC}"/>
</file>

<file path=customXml/itemProps3.xml><?xml version="1.0" encoding="utf-8"?>
<ds:datastoreItem xmlns:ds="http://schemas.openxmlformats.org/officeDocument/2006/customXml" ds:itemID="{2C78D33B-CE3B-4A07-B3F2-4097966AFD72}"/>
</file>

<file path=docProps/app.xml><?xml version="1.0" encoding="utf-8"?>
<Properties xmlns="http://schemas.openxmlformats.org/officeDocument/2006/extended-properties" xmlns:vt="http://schemas.openxmlformats.org/officeDocument/2006/docPropsVTypes">
  <Template>Office Theme</Template>
  <TotalTime>183</TotalTime>
  <Words>1468</Words>
  <Application>Microsoft Office PowerPoint</Application>
  <PresentationFormat>Brugerdefineret</PresentationFormat>
  <Paragraphs>84</Paragraphs>
  <Slides>8</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8</vt:i4>
      </vt:variant>
    </vt:vector>
  </HeadingPairs>
  <TitlesOfParts>
    <vt:vector size="13" baseType="lpstr">
      <vt:lpstr>Arial</vt:lpstr>
      <vt:lpstr>Calibri</vt:lpstr>
      <vt:lpstr>Calibri Light</vt:lpstr>
      <vt:lpstr>K2D</vt: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Vejle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Britt Søvsø Mikkelsen  Familie &amp; Forebyggelse  Børn og Unge  Vejle Kommune</dc:creator>
  <cp:lastModifiedBy>Amra Skenderi  Sundhedsplejen - Administrativt personale  Børn og Unge  Vejle Kommune</cp:lastModifiedBy>
  <cp:revision>41</cp:revision>
  <cp:lastPrinted>2024-05-13T12:28:37Z</cp:lastPrinted>
  <dcterms:created xsi:type="dcterms:W3CDTF">2019-04-12T12:00:08Z</dcterms:created>
  <dcterms:modified xsi:type="dcterms:W3CDTF">2024-05-13T12:34:10Z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0x0101006ADA190FC606E340ADA87F41D7E17C87</vt:lpwstr>
  </property>
  <property fmtid="{D5CDD505-2E9C-101B-9397-08002B2CF9AE}" pid="3" name="Order">
    <vt:r8>243400</vt:r8>
  </property>
</Properties>
</file>